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9"/>
  </p:notesMasterIdLst>
  <p:sldIdLst>
    <p:sldId id="256" r:id="rId2"/>
    <p:sldId id="378" r:id="rId3"/>
    <p:sldId id="436" r:id="rId4"/>
    <p:sldId id="431" r:id="rId5"/>
    <p:sldId id="432" r:id="rId6"/>
    <p:sldId id="437" r:id="rId7"/>
    <p:sldId id="438" r:id="rId8"/>
    <p:sldId id="439" r:id="rId9"/>
    <p:sldId id="481" r:id="rId10"/>
    <p:sldId id="440" r:id="rId11"/>
    <p:sldId id="441" r:id="rId12"/>
    <p:sldId id="442" r:id="rId13"/>
    <p:sldId id="443" r:id="rId14"/>
    <p:sldId id="444" r:id="rId15"/>
    <p:sldId id="454" r:id="rId16"/>
    <p:sldId id="445" r:id="rId17"/>
    <p:sldId id="455" r:id="rId18"/>
    <p:sldId id="450" r:id="rId19"/>
    <p:sldId id="451" r:id="rId20"/>
    <p:sldId id="447" r:id="rId21"/>
    <p:sldId id="434" r:id="rId22"/>
    <p:sldId id="449" r:id="rId23"/>
    <p:sldId id="486" r:id="rId24"/>
    <p:sldId id="456" r:id="rId25"/>
    <p:sldId id="492" r:id="rId26"/>
    <p:sldId id="487" r:id="rId27"/>
    <p:sldId id="488" r:id="rId28"/>
    <p:sldId id="489" r:id="rId29"/>
    <p:sldId id="490" r:id="rId30"/>
    <p:sldId id="466" r:id="rId31"/>
    <p:sldId id="465" r:id="rId32"/>
    <p:sldId id="457" r:id="rId33"/>
    <p:sldId id="471" r:id="rId34"/>
    <p:sldId id="464" r:id="rId35"/>
    <p:sldId id="463" r:id="rId36"/>
    <p:sldId id="462" r:id="rId37"/>
    <p:sldId id="461" r:id="rId38"/>
    <p:sldId id="484" r:id="rId39"/>
    <p:sldId id="459" r:id="rId40"/>
    <p:sldId id="460" r:id="rId41"/>
    <p:sldId id="467" r:id="rId42"/>
    <p:sldId id="470" r:id="rId43"/>
    <p:sldId id="468" r:id="rId44"/>
    <p:sldId id="485" r:id="rId45"/>
    <p:sldId id="427" r:id="rId46"/>
    <p:sldId id="428" r:id="rId47"/>
    <p:sldId id="390" r:id="rId48"/>
    <p:sldId id="478" r:id="rId49"/>
    <p:sldId id="391" r:id="rId50"/>
    <p:sldId id="392" r:id="rId51"/>
    <p:sldId id="475" r:id="rId52"/>
    <p:sldId id="472" r:id="rId53"/>
    <p:sldId id="473" r:id="rId54"/>
    <p:sldId id="474" r:id="rId55"/>
    <p:sldId id="476" r:id="rId56"/>
    <p:sldId id="477" r:id="rId57"/>
    <p:sldId id="480" r:id="rId5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F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42"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47C2357-3715-45C0-9F2A-AAE8780CAD98}" type="datetimeFigureOut">
              <a:rPr lang="ar-SA" smtClean="0"/>
              <a:pPr/>
              <a:t>07/06/1443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6E8C521-C090-4281-9820-FE1BE166F5A4}" type="slidenum">
              <a:rPr lang="ar-SA" smtClean="0"/>
              <a:pPr/>
              <a:t>‹#›</a:t>
            </a:fld>
            <a:endParaRPr lang="ar-SA"/>
          </a:p>
        </p:txBody>
      </p:sp>
    </p:spTree>
    <p:extLst>
      <p:ext uri="{BB962C8B-B14F-4D97-AF65-F5344CB8AC3E}">
        <p14:creationId xmlns:p14="http://schemas.microsoft.com/office/powerpoint/2010/main" val="27756960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8B8410-2352-47C9-B140-625A8C8A7E77}" type="slidenum">
              <a:rPr lang="ar-SA" smtClean="0">
                <a:latin typeface="Arial" charset="0"/>
              </a:rPr>
              <a:pPr fontAlgn="base">
                <a:spcBef>
                  <a:spcPct val="0"/>
                </a:spcBef>
                <a:spcAft>
                  <a:spcPct val="0"/>
                </a:spcAft>
                <a:defRPr/>
              </a:pPr>
              <a:t>57</a:t>
            </a:fld>
            <a:endParaRPr lang="en-US" smtClean="0">
              <a:latin typeface="Arial" charset="0"/>
              <a:cs typeface="Arial" charset="0"/>
            </a:endParaRPr>
          </a:p>
        </p:txBody>
      </p:sp>
      <p:sp>
        <p:nvSpPr>
          <p:cNvPr id="46083" name="Rectangle 7"/>
          <p:cNvSpPr txBox="1">
            <a:spLocks noGrp="1" noChangeArrowheads="1"/>
          </p:cNvSpPr>
          <p:nvPr/>
        </p:nvSpPr>
        <p:spPr bwMode="auto">
          <a:xfrm>
            <a:off x="1588" y="8685213"/>
            <a:ext cx="2971800" cy="457200"/>
          </a:xfrm>
          <a:prstGeom prst="rect">
            <a:avLst/>
          </a:prstGeom>
          <a:noFill/>
          <a:ln w="9525">
            <a:noFill/>
            <a:miter lim="800000"/>
            <a:headEnd/>
            <a:tailEnd/>
          </a:ln>
        </p:spPr>
        <p:txBody>
          <a:bodyPr anchor="b"/>
          <a:lstStyle/>
          <a:p>
            <a:fld id="{7C2710A1-AE74-4D32-A5C0-3D97D3979060}" type="slidenum">
              <a:rPr lang="ar-SA" sz="1200">
                <a:latin typeface="Calibri" pitchFamily="34" charset="0"/>
              </a:rPr>
              <a:pPr/>
              <a:t>57</a:t>
            </a:fld>
            <a:endParaRPr lang="en-US" sz="1200">
              <a:latin typeface="Calibri" pitchFamily="34" charset="0"/>
            </a:endParaRPr>
          </a:p>
        </p:txBody>
      </p:sp>
      <p:sp>
        <p:nvSpPr>
          <p:cNvPr id="460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cs typeface="Arial" charset="0"/>
            </a:endParaRPr>
          </a:p>
        </p:txBody>
      </p:sp>
    </p:spTree>
    <p:extLst>
      <p:ext uri="{BB962C8B-B14F-4D97-AF65-F5344CB8AC3E}">
        <p14:creationId xmlns:p14="http://schemas.microsoft.com/office/powerpoint/2010/main" val="368853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07/06/1443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07/06/1443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0"/>
            <a:ext cx="7772400" cy="4896544"/>
          </a:xfrm>
        </p:spPr>
        <p:txBody>
          <a:bodyPr>
            <a:noAutofit/>
          </a:bodyPr>
          <a:lstStyle/>
          <a:p>
            <a:pPr rtl="0"/>
            <a:r>
              <a:rPr lang="en-US" b="1" dirty="0" smtClean="0">
                <a:solidFill>
                  <a:srgbClr val="FF0000"/>
                </a:solidFill>
              </a:rPr>
              <a:t/>
            </a:r>
            <a:br>
              <a:rPr lang="en-US" b="1" dirty="0" smtClean="0">
                <a:solidFill>
                  <a:srgbClr val="FF0000"/>
                </a:solidFill>
              </a:rPr>
            </a:br>
            <a:r>
              <a:rPr lang="en-US" b="1" dirty="0">
                <a:solidFill>
                  <a:srgbClr val="FF0000"/>
                </a:solidFill>
              </a:rPr>
              <a:t/>
            </a:r>
            <a:br>
              <a:rPr lang="en-US" b="1" dirty="0">
                <a:solidFill>
                  <a:srgbClr val="FF0000"/>
                </a:solidFill>
              </a:rPr>
            </a:br>
            <a:r>
              <a:rPr lang="en-US" b="1" dirty="0" smtClean="0">
                <a:solidFill>
                  <a:srgbClr val="FF0000"/>
                </a:solidFill>
              </a:rPr>
              <a:t>Measurement</a:t>
            </a:r>
            <a:br>
              <a:rPr lang="en-US" b="1" dirty="0" smtClean="0">
                <a:solidFill>
                  <a:srgbClr val="FF0000"/>
                </a:solidFill>
              </a:rPr>
            </a:br>
            <a:r>
              <a:rPr lang="en-US" b="1" dirty="0" smtClean="0">
                <a:solidFill>
                  <a:srgbClr val="FF0000"/>
                </a:solidFill>
              </a:rPr>
              <a:t>D</a:t>
            </a:r>
            <a:r>
              <a:rPr lang="en-US" b="1" dirty="0" smtClean="0">
                <a:solidFill>
                  <a:srgbClr val="FF0000"/>
                </a:solidFill>
              </a:rPr>
              <a:t>ata </a:t>
            </a:r>
            <a:r>
              <a:rPr lang="en-US" b="1" dirty="0" smtClean="0">
                <a:solidFill>
                  <a:srgbClr val="FF0000"/>
                </a:solidFill>
              </a:rPr>
              <a:t>collection</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b="1" dirty="0" smtClean="0">
                <a:solidFill>
                  <a:srgbClr val="FF0000"/>
                </a:solidFill>
              </a:rPr>
              <a:t>U</a:t>
            </a:r>
            <a:r>
              <a:rPr lang="en-US" b="1" dirty="0" smtClean="0">
                <a:solidFill>
                  <a:srgbClr val="FF0000"/>
                </a:solidFill>
              </a:rPr>
              <a:t>nit 7</a:t>
            </a:r>
            <a:r>
              <a:rPr lang="en-US" b="1" dirty="0" smtClean="0">
                <a:solidFill>
                  <a:srgbClr val="FF0000"/>
                </a:solidFill>
              </a:rPr>
              <a:t/>
            </a:r>
            <a:br>
              <a:rPr lang="en-US" b="1" dirty="0" smtClean="0">
                <a:solidFill>
                  <a:srgbClr val="FF0000"/>
                </a:solidFill>
              </a:rPr>
            </a:br>
            <a:r>
              <a:rPr lang="en-US" b="1" dirty="0" smtClean="0">
                <a:solidFill>
                  <a:srgbClr val="FF0000"/>
                </a:solidFill>
              </a:rPr>
              <a:t/>
            </a:r>
            <a:br>
              <a:rPr lang="en-US" b="1" dirty="0" smtClean="0">
                <a:solidFill>
                  <a:srgbClr val="FF0000"/>
                </a:solidFill>
              </a:rPr>
            </a:br>
            <a:r>
              <a:rPr lang="en-US" dirty="0" smtClean="0">
                <a:solidFill>
                  <a:srgbClr val="FF0000"/>
                </a:solidFill>
              </a:rPr>
              <a:t> </a:t>
            </a:r>
            <a:endParaRPr lang="ar-SA" sz="2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229600" cy="4525963"/>
          </a:xfrm>
        </p:spPr>
        <p:txBody>
          <a:bodyPr>
            <a:normAutofit fontScale="92500" lnSpcReduction="10000"/>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What data will be collected? </a:t>
            </a:r>
            <a:r>
              <a:rPr lang="en-US" dirty="0">
                <a:latin typeface="Times New Roman" panose="02020603050405020304" pitchFamily="18" charset="0"/>
                <a:cs typeface="Times New Roman" panose="02020603050405020304" pitchFamily="18" charset="0"/>
              </a:rPr>
              <a:t>This question calls for a decision to be made about the type of data being sought. </a:t>
            </a: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is the study designed to measure knowledge, attitudes, or behaviors? The type of data needed to answer the research questions or to test the research hypothesis should be the main consideration in data collection. If the researcher is concerned with the way crises affect people, the “what” of data collection becomes persons’ behaviors or responses in crises. </a:t>
            </a:r>
          </a:p>
        </p:txBody>
      </p:sp>
    </p:spTree>
    <p:extLst>
      <p:ext uri="{BB962C8B-B14F-4D97-AF65-F5344CB8AC3E}">
        <p14:creationId xmlns:p14="http://schemas.microsoft.com/office/powerpoint/2010/main" val="74203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525963"/>
          </a:xfrm>
        </p:spPr>
        <p:txBody>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How will the data be collected? </a:t>
            </a:r>
            <a:r>
              <a:rPr lang="en-US" dirty="0">
                <a:latin typeface="Times New Roman" panose="02020603050405020304" pitchFamily="18" charset="0"/>
                <a:cs typeface="Times New Roman" panose="02020603050405020304" pitchFamily="18" charset="0"/>
              </a:rPr>
              <a:t>Some type of research instrument will be needed to gather the data. This can vary from a self-report questionnaire to the most sophisticated of physiological instruments. Choosing a data-collection instrument is a major decision that should be made only after careful consideration of the possible alternatives.</a:t>
            </a:r>
          </a:p>
        </p:txBody>
      </p:sp>
    </p:spTree>
    <p:extLst>
      <p:ext uri="{BB962C8B-B14F-4D97-AF65-F5344CB8AC3E}">
        <p14:creationId xmlns:p14="http://schemas.microsoft.com/office/powerpoint/2010/main" val="1577981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There are many alternatives to choose from when deciding on a data-collection method. Physiological measures, observation methods, self-report questionnaires, interviews, attitude scales, psychological tests, and other types of data-collection methods may be selected. </a:t>
            </a:r>
            <a:r>
              <a:rPr lang="en-US" dirty="0">
                <a:solidFill>
                  <a:srgbClr val="00B0F0"/>
                </a:solidFill>
                <a:latin typeface="Times New Roman" panose="02020603050405020304" pitchFamily="18" charset="0"/>
                <a:cs typeface="Times New Roman" panose="02020603050405020304" pitchFamily="18" charset="0"/>
              </a:rPr>
              <a:t>Questionnaires are probably the most frequently reported method of data collection in published nursing studies</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965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In fact, nursing studies are increasingly reporting the use of more than one method of measuring the variable(s) of interest. When several types of data-collection methods produce similar results, greater conﬁdence in the study ﬁndings will occur.</a:t>
            </a:r>
          </a:p>
        </p:txBody>
      </p:sp>
    </p:spTree>
    <p:extLst>
      <p:ext uri="{BB962C8B-B14F-4D97-AF65-F5344CB8AC3E}">
        <p14:creationId xmlns:p14="http://schemas.microsoft.com/office/powerpoint/2010/main" val="383746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856984" cy="4525963"/>
          </a:xfrm>
        </p:spPr>
        <p:txBody>
          <a:bodyPr>
            <a:noAutofit/>
          </a:bodyPr>
          <a:lstStyle/>
          <a:p>
            <a:pPr marL="0" indent="0" algn="just" rtl="0">
              <a:buNone/>
            </a:pPr>
            <a:r>
              <a:rPr lang="en-US" b="1" dirty="0">
                <a:solidFill>
                  <a:srgbClr val="FF0000"/>
                </a:solidFill>
                <a:latin typeface="Times New Roman" panose="02020603050405020304" pitchFamily="18" charset="0"/>
                <a:cs typeface="Times New Roman" panose="02020603050405020304" pitchFamily="18" charset="0"/>
              </a:rPr>
              <a:t>Research instruments</a:t>
            </a:r>
            <a:endParaRPr lang="en-US" b="1"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solidFill>
                  <a:srgbClr val="00B0F0"/>
                </a:solidFill>
                <a:latin typeface="Times New Roman" panose="02020603050405020304" pitchFamily="18" charset="0"/>
                <a:cs typeface="Times New Roman" panose="02020603050405020304" pitchFamily="18" charset="0"/>
              </a:rPr>
              <a:t>Research </a:t>
            </a:r>
            <a:r>
              <a:rPr lang="en-US" sz="2800" dirty="0">
                <a:solidFill>
                  <a:srgbClr val="00B0F0"/>
                </a:solidFill>
                <a:latin typeface="Times New Roman" panose="02020603050405020304" pitchFamily="18" charset="0"/>
                <a:cs typeface="Times New Roman" panose="02020603050405020304" pitchFamily="18" charset="0"/>
              </a:rPr>
              <a:t>instruments, also called research tools, are the devices used to collect data</a:t>
            </a:r>
            <a:r>
              <a:rPr lang="en-US" sz="2800" dirty="0">
                <a:solidFill>
                  <a:srgbClr val="FF0000"/>
                </a:solidFill>
                <a:latin typeface="Times New Roman" panose="02020603050405020304" pitchFamily="18" charset="0"/>
                <a:cs typeface="Times New Roman" panose="02020603050405020304" pitchFamily="18" charset="0"/>
              </a:rPr>
              <a:t>. </a:t>
            </a:r>
            <a:endParaRPr lang="en-US" sz="2800"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instrument facilitates the observation and measurement of the variables of interest. The type of instrument used in a study is determined by the data-collection method(s) selected.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physiological data are sought, some type of physiological instrument will be needed.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observational data are needed to measure the variable of interest, some type of observational schedule or checklist will be called for.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87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dirty="0">
                <a:latin typeface="Times New Roman" panose="02020603050405020304" pitchFamily="18" charset="0"/>
                <a:cs typeface="Times New Roman" panose="02020603050405020304" pitchFamily="18" charset="0"/>
              </a:rPr>
              <a:t>One area of the research over which the investigator has a great deal of control is in the choice of the data-collection instrument. Great care should be taken to select the most appropriate instrument(s). </a:t>
            </a:r>
          </a:p>
          <a:p>
            <a:pPr marL="0" indent="0" algn="just" rtl="0">
              <a:buNone/>
            </a:pPr>
            <a:endParaRPr lang="en-US" dirty="0"/>
          </a:p>
        </p:txBody>
      </p:sp>
    </p:spTree>
    <p:extLst>
      <p:ext uri="{BB962C8B-B14F-4D97-AF65-F5344CB8AC3E}">
        <p14:creationId xmlns:p14="http://schemas.microsoft.com/office/powerpoint/2010/main" val="1761683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999" y="823512"/>
            <a:ext cx="8229600" cy="5125768"/>
          </a:xfrm>
        </p:spPr>
        <p:txBody>
          <a:bodyPr>
            <a:noAutofit/>
          </a:bodyPr>
          <a:lstStyle/>
          <a:p>
            <a:pPr marL="0" indent="0" algn="l" rtl="0">
              <a:buNone/>
            </a:pPr>
            <a:r>
              <a:rPr lang="en-US" sz="2800" dirty="0">
                <a:latin typeface="Times New Roman" panose="02020603050405020304" pitchFamily="18" charset="0"/>
                <a:cs typeface="Times New Roman" panose="02020603050405020304" pitchFamily="18" charset="0"/>
              </a:rPr>
              <a:t>Several criteria must be considered when deciding on a data-collection instrument; </a:t>
            </a:r>
            <a:r>
              <a:rPr lang="en-US" sz="2800" dirty="0">
                <a:solidFill>
                  <a:srgbClr val="00B0F0"/>
                </a:solidFill>
                <a:latin typeface="Times New Roman" panose="02020603050405020304" pitchFamily="18" charset="0"/>
                <a:cs typeface="Times New Roman" panose="02020603050405020304" pitchFamily="18" charset="0"/>
              </a:rPr>
              <a:t>these include the practicality, </a:t>
            </a:r>
            <a:r>
              <a:rPr lang="en-US" sz="2800" dirty="0" smtClean="0">
                <a:solidFill>
                  <a:srgbClr val="00B0F0"/>
                </a:solidFill>
                <a:latin typeface="Times New Roman" panose="02020603050405020304" pitchFamily="18" charset="0"/>
                <a:cs typeface="Times New Roman" panose="02020603050405020304" pitchFamily="18" charset="0"/>
              </a:rPr>
              <a:t>reliability , and </a:t>
            </a:r>
            <a:r>
              <a:rPr lang="en-US" sz="2800" dirty="0">
                <a:solidFill>
                  <a:srgbClr val="00B0F0"/>
                </a:solidFill>
                <a:latin typeface="Times New Roman" panose="02020603050405020304" pitchFamily="18" charset="0"/>
                <a:cs typeface="Times New Roman" panose="02020603050405020304" pitchFamily="18" charset="0"/>
              </a:rPr>
              <a:t>validity of the instrument</a:t>
            </a:r>
            <a:r>
              <a:rPr lang="en-US" sz="2800" dirty="0">
                <a:latin typeface="Times New Roman" panose="02020603050405020304" pitchFamily="18" charset="0"/>
                <a:cs typeface="Times New Roman" panose="02020603050405020304" pitchFamily="18" charset="0"/>
              </a:rPr>
              <a:t>.</a:t>
            </a:r>
          </a:p>
          <a:p>
            <a:pPr marL="0" indent="0" algn="just" rtl="0">
              <a:buNone/>
            </a:pPr>
            <a:r>
              <a:rPr lang="en-US" sz="2400" i="1" dirty="0" smtClean="0">
                <a:solidFill>
                  <a:srgbClr val="FFC000"/>
                </a:solidFill>
                <a:latin typeface="Times New Roman" panose="02020603050405020304" pitchFamily="18" charset="0"/>
                <a:cs typeface="Times New Roman" panose="02020603050405020304" pitchFamily="18" charset="0"/>
              </a:rPr>
              <a:t>reliability</a:t>
            </a:r>
            <a:r>
              <a:rPr lang="en-US" sz="2400" i="1" dirty="0">
                <a:solidFill>
                  <a:srgbClr val="FFC000"/>
                </a:solidFill>
                <a:latin typeface="Times New Roman" panose="02020603050405020304" pitchFamily="18" charset="0"/>
                <a:cs typeface="Times New Roman" panose="02020603050405020304" pitchFamily="18" charset="0"/>
              </a:rPr>
              <a:t> is about the consistency of a measure, and validity is about the accuracy of a measure</a:t>
            </a:r>
            <a:endParaRPr lang="en-US" sz="2400" i="1" dirty="0" smtClean="0">
              <a:solidFill>
                <a:srgbClr val="FFC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Practicality </a:t>
            </a:r>
            <a:r>
              <a:rPr lang="en-US" sz="2800" dirty="0">
                <a:latin typeface="Times New Roman" panose="02020603050405020304" pitchFamily="18" charset="0"/>
                <a:cs typeface="Times New Roman" panose="02020603050405020304" pitchFamily="18" charset="0"/>
              </a:rPr>
              <a:t>of the Instrument Before the researcher examines the reliability and validity of an instrument, questions should be asked about the practicality of the tool for the particular study being planned. </a:t>
            </a:r>
            <a:r>
              <a:rPr lang="en-US" sz="2800" i="1" dirty="0">
                <a:solidFill>
                  <a:srgbClr val="FFC000"/>
                </a:solidFill>
                <a:latin typeface="Times New Roman" panose="02020603050405020304" pitchFamily="18" charset="0"/>
                <a:cs typeface="Times New Roman" panose="02020603050405020304" pitchFamily="18" charset="0"/>
              </a:rPr>
              <a:t>The practicality of </a:t>
            </a:r>
            <a:r>
              <a:rPr lang="en-US" sz="2800" i="1" dirty="0" smtClean="0">
                <a:solidFill>
                  <a:srgbClr val="FFC000"/>
                </a:solidFill>
                <a:latin typeface="Times New Roman" panose="02020603050405020304" pitchFamily="18" charset="0"/>
                <a:cs typeface="Times New Roman" panose="02020603050405020304" pitchFamily="18" charset="0"/>
              </a:rPr>
              <a:t>an instrument </a:t>
            </a:r>
            <a:r>
              <a:rPr lang="en-US" sz="2800" i="1" dirty="0">
                <a:solidFill>
                  <a:srgbClr val="FFC000"/>
                </a:solidFill>
                <a:latin typeface="Times New Roman" panose="02020603050405020304" pitchFamily="18" charset="0"/>
                <a:cs typeface="Times New Roman" panose="02020603050405020304" pitchFamily="18" charset="0"/>
              </a:rPr>
              <a:t>concerns its cost and appropriateness for the study population</a:t>
            </a:r>
            <a:r>
              <a:rPr lang="en-US" sz="2800" i="1" dirty="0" smtClean="0">
                <a:solidFill>
                  <a:srgbClr val="FFC000"/>
                </a:solidFill>
                <a:latin typeface="Times New Roman" panose="02020603050405020304" pitchFamily="18" charset="0"/>
                <a:cs typeface="Times New Roman" panose="02020603050405020304" pitchFamily="18" charset="0"/>
              </a:rPr>
              <a:t>.. </a:t>
            </a:r>
            <a:endParaRPr lang="en-US" sz="2800"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6335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4525963"/>
          </a:xfrm>
        </p:spPr>
        <p:txBody>
          <a:bodyPr>
            <a:noAutofit/>
          </a:bodyPr>
          <a:lstStyle/>
          <a:p>
            <a:pPr algn="just" rtl="0"/>
            <a:r>
              <a:rPr lang="en-US" sz="2800" dirty="0">
                <a:latin typeface="Times New Roman" panose="02020603050405020304" pitchFamily="18" charset="0"/>
                <a:cs typeface="Times New Roman" panose="02020603050405020304" pitchFamily="18" charset="0"/>
              </a:rPr>
              <a:t>How much will the instrument cost? How long will it take to administer the instrument? Will the population have the physical and mental </a:t>
            </a:r>
            <a:r>
              <a:rPr lang="en-US" sz="2800" dirty="0" smtClean="0">
                <a:latin typeface="Times New Roman" panose="02020603050405020304" pitchFamily="18" charset="0"/>
                <a:cs typeface="Times New Roman" panose="02020603050405020304" pitchFamily="18" charset="0"/>
              </a:rPr>
              <a:t>ability </a:t>
            </a:r>
            <a:r>
              <a:rPr lang="en-US" sz="2800" dirty="0">
                <a:latin typeface="Times New Roman" panose="02020603050405020304" pitchFamily="18" charset="0"/>
                <a:cs typeface="Times New Roman" panose="02020603050405020304" pitchFamily="18" charset="0"/>
              </a:rPr>
              <a:t>to complete the instrument? Are special motor skills or language abilities required of participants? Does the researcher require special training to administer or score the instrument? is money available to purchase the instrument, and is someone available who is qualiﬁed to analyze the data? These are very important questions; the researcher must attend to the practicality of the instrument before considering the reliability and validity of the instrument</a:t>
            </a:r>
          </a:p>
        </p:txBody>
      </p:sp>
    </p:spTree>
    <p:extLst>
      <p:ext uri="{BB962C8B-B14F-4D97-AF65-F5344CB8AC3E}">
        <p14:creationId xmlns:p14="http://schemas.microsoft.com/office/powerpoint/2010/main" val="1536804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052736"/>
            <a:ext cx="8229600" cy="4525963"/>
          </a:xfrm>
        </p:spPr>
        <p:txBody>
          <a:bodyPr>
            <a:normAutofit fontScale="92500" lnSpcReduction="10000"/>
          </a:bodyPr>
          <a:lstStyle/>
          <a:p>
            <a:pPr marL="0" indent="0" algn="just" rtl="0">
              <a:buNone/>
            </a:pPr>
            <a:r>
              <a:rPr lang="en-US" dirty="0">
                <a:latin typeface="Times New Roman" panose="02020603050405020304" pitchFamily="18" charset="0"/>
                <a:cs typeface="Times New Roman" panose="02020603050405020304" pitchFamily="18" charset="0"/>
              </a:rPr>
              <a:t>The researcher may use an existing instrument or develop a new </a:t>
            </a:r>
            <a:r>
              <a:rPr lang="en-US" dirty="0" smtClean="0">
                <a:latin typeface="Times New Roman" panose="02020603050405020304" pitchFamily="18" charset="0"/>
                <a:cs typeface="Times New Roman" panose="02020603050405020304" pitchFamily="18" charset="0"/>
              </a:rPr>
              <a:t>instrument.</a:t>
            </a:r>
          </a:p>
          <a:p>
            <a:pPr marL="0" indent="0" algn="just" rtl="0">
              <a:buNone/>
            </a:pPr>
            <a:r>
              <a:rPr lang="en-US" dirty="0" smtClean="0">
                <a:latin typeface="Times New Roman" panose="02020603050405020304" pitchFamily="18" charset="0"/>
                <a:cs typeface="Times New Roman" panose="02020603050405020304" pitchFamily="18" charset="0"/>
              </a:rPr>
              <a:t>A pilot </a:t>
            </a:r>
            <a:r>
              <a:rPr lang="en-US" dirty="0">
                <a:latin typeface="Times New Roman" panose="02020603050405020304" pitchFamily="18" charset="0"/>
                <a:cs typeface="Times New Roman" panose="02020603050405020304" pitchFamily="18" charset="0"/>
              </a:rPr>
              <a:t>study should be conducted whenever a new instrument is being developed or when a preexisting instrument is being used with people who have different characteristics from those for whom the instrument was originally developed.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00B0F0"/>
                </a:solidFill>
                <a:latin typeface="Times New Roman" panose="02020603050405020304" pitchFamily="18" charset="0"/>
                <a:cs typeface="Times New Roman" panose="02020603050405020304" pitchFamily="18" charset="0"/>
              </a:rPr>
              <a:t>Factors </a:t>
            </a:r>
            <a:r>
              <a:rPr lang="en-US" dirty="0">
                <a:solidFill>
                  <a:srgbClr val="00B0F0"/>
                </a:solidFill>
                <a:latin typeface="Times New Roman" panose="02020603050405020304" pitchFamily="18" charset="0"/>
                <a:cs typeface="Times New Roman" panose="02020603050405020304" pitchFamily="18" charset="0"/>
              </a:rPr>
              <a:t>to be considered when choosing a data-collection instrument are the practicality, reliability, and validity of the instrument.</a:t>
            </a:r>
          </a:p>
        </p:txBody>
      </p:sp>
    </p:spTree>
    <p:extLst>
      <p:ext uri="{BB962C8B-B14F-4D97-AF65-F5344CB8AC3E}">
        <p14:creationId xmlns:p14="http://schemas.microsoft.com/office/powerpoint/2010/main" val="1462711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472608"/>
          </a:xfrm>
        </p:spPr>
        <p:txBody>
          <a:bodyPr>
            <a:noAutofit/>
          </a:bodyPr>
          <a:lstStyle/>
          <a:p>
            <a:pPr algn="just" rtl="0"/>
            <a:r>
              <a:rPr lang="en-US" dirty="0">
                <a:solidFill>
                  <a:srgbClr val="FF0000"/>
                </a:solidFill>
                <a:latin typeface="Times New Roman" panose="02020603050405020304" pitchFamily="18" charset="0"/>
                <a:cs typeface="Times New Roman" panose="02020603050405020304" pitchFamily="18" charset="0"/>
              </a:rPr>
              <a:t>The practicality of an instrument concerns its cost and appropriateness for the population. </a:t>
            </a:r>
            <a:endParaRPr lang="en-US"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solidFill>
                  <a:srgbClr val="FF0000"/>
                </a:solidFill>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reliability of an instrument determines its consistency and stability. </a:t>
            </a:r>
            <a:endParaRPr lang="en-US"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solidFill>
                  <a:srgbClr val="FF0000"/>
                </a:solidFill>
                <a:latin typeface="Times New Roman" panose="02020603050405020304" pitchFamily="18" charset="0"/>
                <a:cs typeface="Times New Roman" panose="02020603050405020304" pitchFamily="18" charset="0"/>
              </a:rPr>
              <a:t>Validity concerns </a:t>
            </a:r>
            <a:r>
              <a:rPr lang="en-US" dirty="0">
                <a:solidFill>
                  <a:srgbClr val="FF0000"/>
                </a:solidFill>
                <a:latin typeface="Times New Roman" panose="02020603050405020304" pitchFamily="18" charset="0"/>
                <a:cs typeface="Times New Roman" panose="02020603050405020304" pitchFamily="18" charset="0"/>
              </a:rPr>
              <a:t>the </a:t>
            </a:r>
            <a:r>
              <a:rPr lang="en-US" dirty="0" smtClean="0">
                <a:solidFill>
                  <a:srgbClr val="FF0000"/>
                </a:solidFill>
                <a:latin typeface="Times New Roman" panose="02020603050405020304" pitchFamily="18" charset="0"/>
                <a:cs typeface="Times New Roman" panose="02020603050405020304" pitchFamily="18" charset="0"/>
              </a:rPr>
              <a:t>ability of </a:t>
            </a:r>
            <a:r>
              <a:rPr lang="en-US" dirty="0">
                <a:solidFill>
                  <a:srgbClr val="FF0000"/>
                </a:solidFill>
                <a:latin typeface="Times New Roman" panose="02020603050405020304" pitchFamily="18" charset="0"/>
                <a:cs typeface="Times New Roman" panose="02020603050405020304" pitchFamily="18" charset="0"/>
              </a:rPr>
              <a:t>the instrument to gather the data that it is intended to gather. </a:t>
            </a:r>
            <a:endParaRPr lang="en-US" dirty="0" smtClean="0">
              <a:solidFill>
                <a:srgbClr val="FF0000"/>
              </a:solidFill>
              <a:latin typeface="Times New Roman" panose="02020603050405020304" pitchFamily="18" charset="0"/>
              <a:cs typeface="Times New Roman" panose="02020603050405020304" pitchFamily="18" charset="0"/>
            </a:endParaRPr>
          </a:p>
          <a:p>
            <a:pPr algn="just" rtl="0"/>
            <a:r>
              <a:rPr lang="en-US" dirty="0">
                <a:solidFill>
                  <a:srgbClr val="FF0000"/>
                </a:solidFill>
                <a:latin typeface="Times New Roman" panose="02020603050405020304" pitchFamily="18" charset="0"/>
                <a:cs typeface="Times New Roman" panose="02020603050405020304" pitchFamily="18" charset="0"/>
              </a:rPr>
              <a:t>Reliability and validity are closely associated. Reliability is a necessary condition for validity. </a:t>
            </a:r>
            <a:endParaRPr lang="en-US"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solidFill>
                  <a:srgbClr val="00B0F0"/>
                </a:solidFill>
                <a:latin typeface="Times New Roman" panose="02020603050405020304" pitchFamily="18" charset="0"/>
                <a:cs typeface="Times New Roman" panose="02020603050405020304" pitchFamily="18" charset="0"/>
              </a:rPr>
              <a:t>An </a:t>
            </a:r>
            <a:r>
              <a:rPr lang="en-US" dirty="0">
                <a:solidFill>
                  <a:srgbClr val="00B0F0"/>
                </a:solidFill>
                <a:latin typeface="Times New Roman" panose="02020603050405020304" pitchFamily="18" charset="0"/>
                <a:cs typeface="Times New Roman" panose="02020603050405020304" pitchFamily="18" charset="0"/>
              </a:rPr>
              <a:t>instrument, however, can be reliable and not valid. </a:t>
            </a:r>
          </a:p>
        </p:txBody>
      </p:sp>
    </p:spTree>
    <p:extLst>
      <p:ext uri="{BB962C8B-B14F-4D97-AF65-F5344CB8AC3E}">
        <p14:creationId xmlns:p14="http://schemas.microsoft.com/office/powerpoint/2010/main" val="358551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040560"/>
          </a:xfrm>
        </p:spPr>
        <p:txBody>
          <a:bodyPr>
            <a:normAutofit/>
          </a:bodyPr>
          <a:lstStyle/>
          <a:p>
            <a:pPr marL="0" indent="0" algn="just" rtl="0">
              <a:buNone/>
            </a:pPr>
            <a:r>
              <a:rPr lang="en-US" sz="3600" b="1" u="sng" dirty="0" smtClean="0">
                <a:solidFill>
                  <a:srgbClr val="FF0000"/>
                </a:solidFill>
                <a:cs typeface="+mj-cs"/>
              </a:rPr>
              <a:t>The </a:t>
            </a:r>
            <a:r>
              <a:rPr lang="en-US" sz="3600" b="1" u="sng" dirty="0" smtClean="0">
                <a:solidFill>
                  <a:srgbClr val="FF0000"/>
                </a:solidFill>
                <a:cs typeface="+mj-cs"/>
              </a:rPr>
              <a:t>Objectives:</a:t>
            </a:r>
          </a:p>
          <a:p>
            <a:pPr marL="0" indent="0" algn="just" rtl="0">
              <a:lnSpc>
                <a:spcPct val="200000"/>
              </a:lnSpc>
              <a:buNone/>
            </a:pPr>
            <a:r>
              <a:rPr lang="en-US" sz="3600" dirty="0" smtClean="0">
                <a:cs typeface="+mj-cs"/>
              </a:rPr>
              <a:t>1. Level </a:t>
            </a:r>
            <a:r>
              <a:rPr lang="en-US" sz="3600" dirty="0" smtClean="0">
                <a:cs typeface="+mj-cs"/>
              </a:rPr>
              <a:t>of measurements</a:t>
            </a:r>
          </a:p>
          <a:p>
            <a:pPr marL="0" indent="0" algn="just" rtl="0">
              <a:lnSpc>
                <a:spcPct val="200000"/>
              </a:lnSpc>
              <a:buNone/>
            </a:pPr>
            <a:r>
              <a:rPr lang="en-US" sz="3600" dirty="0" smtClean="0">
                <a:cs typeface="+mj-cs"/>
              </a:rPr>
              <a:t>2. Measurement </a:t>
            </a:r>
            <a:r>
              <a:rPr lang="en-US" sz="3600" dirty="0" smtClean="0">
                <a:cs typeface="+mj-cs"/>
              </a:rPr>
              <a:t>tools </a:t>
            </a:r>
          </a:p>
          <a:p>
            <a:pPr marL="0" indent="0" algn="just" rtl="0">
              <a:lnSpc>
                <a:spcPct val="200000"/>
              </a:lnSpc>
              <a:buNone/>
            </a:pPr>
            <a:r>
              <a:rPr lang="en-US" sz="3600" dirty="0" smtClean="0">
                <a:cs typeface="+mj-cs"/>
              </a:rPr>
              <a:t>3. Data </a:t>
            </a:r>
            <a:r>
              <a:rPr lang="en-US" sz="3600" dirty="0" smtClean="0">
                <a:cs typeface="+mj-cs"/>
              </a:rPr>
              <a:t>collection methods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noAutofit/>
          </a:bodyPr>
          <a:lstStyle/>
          <a:p>
            <a:pPr marL="0" indent="0" algn="l" rtl="0">
              <a:buNone/>
            </a:pPr>
            <a:r>
              <a:rPr lang="en-US" sz="3600" b="1" dirty="0" smtClean="0">
                <a:solidFill>
                  <a:srgbClr val="FF0000"/>
                </a:solidFill>
                <a:latin typeface="Times New Roman" panose="02020603050405020304" pitchFamily="18" charset="0"/>
                <a:cs typeface="Times New Roman" panose="02020603050405020304" pitchFamily="18" charset="0"/>
              </a:rPr>
              <a:t>Sources of error in data collection </a:t>
            </a:r>
          </a:p>
          <a:p>
            <a:pPr algn="just" rtl="0"/>
            <a:r>
              <a:rPr lang="en-US" dirty="0" smtClean="0">
                <a:latin typeface="Times New Roman" panose="02020603050405020304" pitchFamily="18" charset="0"/>
                <a:cs typeface="Times New Roman" panose="02020603050405020304" pitchFamily="18" charset="0"/>
              </a:rPr>
              <a:t>Variations </a:t>
            </a:r>
            <a:r>
              <a:rPr lang="en-US" dirty="0">
                <a:latin typeface="Times New Roman" panose="02020603050405020304" pitchFamily="18" charset="0"/>
                <a:cs typeface="Times New Roman" panose="02020603050405020304" pitchFamily="18" charset="0"/>
              </a:rPr>
              <a:t>are usually expected in data that are collected from participants in a study. If the researcher did not expect to ﬁnd some type of variation in the data, there would probably be no interest in conducting the study. Ideally, the variations or differences that are found are “real” rather than “artiﬁcial.”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437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328592"/>
          </a:xfrm>
        </p:spPr>
        <p:txBody>
          <a:bodyPr>
            <a:noAutofit/>
          </a:bodyPr>
          <a:lstStyle/>
          <a:p>
            <a:pPr marL="0" indent="0" algn="just" rtl="0">
              <a:buNone/>
            </a:pPr>
            <a:r>
              <a:rPr lang="en-US" dirty="0">
                <a:solidFill>
                  <a:srgbClr val="FFC000"/>
                </a:solidFill>
                <a:latin typeface="Times New Roman" panose="02020603050405020304" pitchFamily="18" charset="0"/>
                <a:cs typeface="Times New Roman" panose="02020603050405020304" pitchFamily="18" charset="0"/>
              </a:rPr>
              <a:t>Errors in the data-collection process can arise from </a:t>
            </a:r>
            <a:endParaRPr lang="en-US" dirty="0" smtClean="0">
              <a:solidFill>
                <a:srgbClr val="FFC000"/>
              </a:solidFill>
              <a:latin typeface="Times New Roman" panose="02020603050405020304" pitchFamily="18" charset="0"/>
              <a:cs typeface="Times New Roman" panose="02020603050405020304" pitchFamily="18" charset="0"/>
            </a:endParaRPr>
          </a:p>
          <a:p>
            <a:pPr marL="514350" indent="-514350" algn="just" rtl="0">
              <a:buAutoNum type="alphaLcParenBoth"/>
            </a:pPr>
            <a:r>
              <a:rPr lang="en-US" dirty="0" smtClean="0">
                <a:latin typeface="Times New Roman" panose="02020603050405020304" pitchFamily="18" charset="0"/>
                <a:cs typeface="Times New Roman" panose="02020603050405020304" pitchFamily="18" charset="0"/>
              </a:rPr>
              <a:t>Instrument inadequacies</a:t>
            </a:r>
          </a:p>
          <a:p>
            <a:pPr marL="514350" indent="-514350" algn="just" rtl="0">
              <a:buAutoNum type="alphaLcParenBoth"/>
            </a:pPr>
            <a:r>
              <a:rPr lang="en-US" dirty="0" smtClean="0">
                <a:latin typeface="Times New Roman" panose="02020603050405020304" pitchFamily="18" charset="0"/>
                <a:cs typeface="Times New Roman" panose="02020603050405020304" pitchFamily="18" charset="0"/>
              </a:rPr>
              <a:t>Instrument </a:t>
            </a:r>
            <a:r>
              <a:rPr lang="en-US" dirty="0">
                <a:latin typeface="Times New Roman" panose="02020603050405020304" pitchFamily="18" charset="0"/>
                <a:cs typeface="Times New Roman" panose="02020603050405020304" pitchFamily="18" charset="0"/>
              </a:rPr>
              <a:t>administration </a:t>
            </a:r>
            <a:r>
              <a:rPr lang="en-US" dirty="0" smtClean="0">
                <a:latin typeface="Times New Roman" panose="02020603050405020304" pitchFamily="18" charset="0"/>
                <a:cs typeface="Times New Roman" panose="02020603050405020304" pitchFamily="18" charset="0"/>
              </a:rPr>
              <a:t>biases</a:t>
            </a:r>
          </a:p>
          <a:p>
            <a:pPr marL="514350" indent="-514350" algn="just" rtl="0">
              <a:buAutoNum type="alphaLcParenBoth"/>
            </a:pPr>
            <a:r>
              <a:rPr lang="en-US" dirty="0" smtClean="0">
                <a:latin typeface="Times New Roman" panose="02020603050405020304" pitchFamily="18" charset="0"/>
                <a:cs typeface="Times New Roman" panose="02020603050405020304" pitchFamily="18" charset="0"/>
              </a:rPr>
              <a:t>Environmental </a:t>
            </a:r>
            <a:r>
              <a:rPr lang="en-US" dirty="0">
                <a:latin typeface="Times New Roman" panose="02020603050405020304" pitchFamily="18" charset="0"/>
                <a:cs typeface="Times New Roman" panose="02020603050405020304" pitchFamily="18" charset="0"/>
              </a:rPr>
              <a:t>variations during the data-collection process, and </a:t>
            </a:r>
            <a:endParaRPr lang="en-US" dirty="0" smtClean="0">
              <a:latin typeface="Times New Roman" panose="02020603050405020304" pitchFamily="18" charset="0"/>
              <a:cs typeface="Times New Roman" panose="02020603050405020304" pitchFamily="18" charset="0"/>
            </a:endParaRPr>
          </a:p>
          <a:p>
            <a:pPr marL="514350" indent="-514350" algn="just" rtl="0">
              <a:buAutoNum type="alphaLcParenBoth"/>
            </a:pPr>
            <a:r>
              <a:rPr lang="en-US" dirty="0" smtClean="0">
                <a:latin typeface="Times New Roman" panose="02020603050405020304" pitchFamily="18" charset="0"/>
                <a:cs typeface="Times New Roman" panose="02020603050405020304" pitchFamily="18" charset="0"/>
              </a:rPr>
              <a:t> Temporary </a:t>
            </a:r>
            <a:r>
              <a:rPr lang="en-US" dirty="0">
                <a:latin typeface="Times New Roman" panose="02020603050405020304" pitchFamily="18" charset="0"/>
                <a:cs typeface="Times New Roman" panose="02020603050405020304" pitchFamily="18" charset="0"/>
              </a:rPr>
              <a:t>subject characteristics during the data-collection process.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314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4525963"/>
          </a:xfrm>
        </p:spPr>
        <p:txBody>
          <a:bodyPr>
            <a:normAutofit/>
          </a:bodyPr>
          <a:lstStyle/>
          <a:p>
            <a:pPr marL="0" indent="0" algn="just" rtl="0">
              <a:buNone/>
            </a:pPr>
            <a:r>
              <a:rPr lang="en-US" dirty="0">
                <a:latin typeface="Times New Roman" panose="02020603050405020304" pitchFamily="18" charset="0"/>
                <a:cs typeface="Times New Roman" panose="02020603050405020304" pitchFamily="18" charset="0"/>
              </a:rPr>
              <a:t>The researcher must prepare data for </a:t>
            </a:r>
            <a:r>
              <a:rPr lang="en-US" dirty="0" smtClean="0">
                <a:latin typeface="Times New Roman" panose="02020603050405020304" pitchFamily="18" charset="0"/>
                <a:cs typeface="Times New Roman" panose="02020603050405020304" pitchFamily="18" charset="0"/>
              </a:rPr>
              <a:t>analysis</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Many </a:t>
            </a:r>
            <a:r>
              <a:rPr lang="en-US" dirty="0">
                <a:solidFill>
                  <a:srgbClr val="FF0000"/>
                </a:solidFill>
                <a:latin typeface="Times New Roman" panose="02020603050405020304" pitchFamily="18" charset="0"/>
                <a:cs typeface="Times New Roman" panose="02020603050405020304" pitchFamily="18" charset="0"/>
              </a:rPr>
              <a:t>nurse researchers now have personal computers and statistical software packages and are able to do much of their data analysis on their own.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many studies, nurse researchers use statistical consultants early in the project as well as in the data-analysis phase.</a:t>
            </a:r>
          </a:p>
          <a:p>
            <a:pPr marL="0" indent="0" algn="just" rtl="0">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6350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4821" y="1628800"/>
            <a:ext cx="8229600" cy="4525963"/>
          </a:xfrm>
        </p:spPr>
        <p:txBody>
          <a:bodyPr>
            <a:normAutofit/>
          </a:bodyPr>
          <a:lstStyle/>
          <a:p>
            <a:pPr marL="0" indent="0" algn="ctr">
              <a:buNone/>
            </a:pPr>
            <a:r>
              <a:rPr lang="en-US" sz="4400" dirty="0">
                <a:solidFill>
                  <a:srgbClr val="FF0000"/>
                </a:solidFill>
                <a:latin typeface="Times New Roman" panose="02020603050405020304" pitchFamily="18" charset="0"/>
                <a:cs typeface="Times New Roman" panose="02020603050405020304" pitchFamily="18" charset="0"/>
              </a:rPr>
              <a:t>Data collection </a:t>
            </a:r>
            <a:r>
              <a:rPr lang="en-US" sz="4400" dirty="0" smtClean="0">
                <a:solidFill>
                  <a:srgbClr val="FF0000"/>
                </a:solidFill>
                <a:latin typeface="Times New Roman" panose="02020603050405020304" pitchFamily="18" charset="0"/>
                <a:cs typeface="Times New Roman" panose="02020603050405020304" pitchFamily="18" charset="0"/>
              </a:rPr>
              <a:t>methods</a:t>
            </a:r>
          </a:p>
          <a:p>
            <a:pPr marL="0" indent="0" algn="ctr">
              <a:buNone/>
            </a:pPr>
            <a:r>
              <a:rPr lang="en-US" sz="4400" dirty="0" smtClean="0">
                <a:solidFill>
                  <a:schemeClr val="bg1"/>
                </a:solidFill>
                <a:latin typeface="Times New Roman" panose="02020603050405020304" pitchFamily="18" charset="0"/>
                <a:cs typeface="Times New Roman" panose="02020603050405020304" pitchFamily="18" charset="0"/>
              </a:rPr>
              <a:t>L10</a:t>
            </a:r>
            <a:endParaRPr lang="en-US" sz="4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en-US" sz="4400" dirty="0"/>
          </a:p>
        </p:txBody>
      </p:sp>
    </p:spTree>
    <p:extLst>
      <p:ext uri="{BB962C8B-B14F-4D97-AF65-F5344CB8AC3E}">
        <p14:creationId xmlns:p14="http://schemas.microsoft.com/office/powerpoint/2010/main" val="3911233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6120680"/>
          </a:xfrm>
        </p:spPr>
        <p:txBody>
          <a:bodyPr>
            <a:noAutofit/>
          </a:bodyPr>
          <a:lstStyle/>
          <a:p>
            <a:pPr marL="0" indent="0" algn="just" rtl="0">
              <a:buNone/>
            </a:pPr>
            <a:r>
              <a:rPr lang="en-US" sz="3600" b="1" dirty="0" smtClean="0">
                <a:solidFill>
                  <a:srgbClr val="00B0F0"/>
                </a:solidFill>
                <a:latin typeface="Times New Roman" panose="02020603050405020304" pitchFamily="18" charset="0"/>
                <a:cs typeface="Times New Roman" panose="02020603050405020304" pitchFamily="18" charset="0"/>
              </a:rPr>
              <a:t>A questionnaire </a:t>
            </a:r>
          </a:p>
          <a:p>
            <a:pPr marL="0" indent="0" algn="just" rtl="0">
              <a:buNone/>
            </a:pP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a paper-and-pencil self-report instrument.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Factors </a:t>
            </a:r>
            <a:r>
              <a:rPr lang="en-US" dirty="0">
                <a:latin typeface="Times New Roman" panose="02020603050405020304" pitchFamily="18" charset="0"/>
                <a:cs typeface="Times New Roman" panose="02020603050405020304" pitchFamily="18" charset="0"/>
              </a:rPr>
              <a:t>to consider in constructing questionnaires are overall appearance, language and reading level, length of questionnaire and questions, wording of questions, types of questions, and placement of questions. </a:t>
            </a:r>
            <a:endParaRPr lang="en-US" dirty="0" smtClean="0">
              <a:latin typeface="Times New Roman" panose="02020603050405020304" pitchFamily="18" charset="0"/>
              <a:cs typeface="Times New Roman" panose="02020603050405020304" pitchFamily="18" charset="0"/>
            </a:endParaRPr>
          </a:p>
          <a:p>
            <a:pPr marL="0" indent="0" algn="just" rtl="0">
              <a:buNone/>
            </a:pPr>
            <a:endParaRPr lang="en-US" dirty="0">
              <a:latin typeface="Times New Roman" panose="02020603050405020304" pitchFamily="18" charset="0"/>
              <a:cs typeface="Times New Roman" panose="02020603050405020304" pitchFamily="18" charset="0"/>
            </a:endParaRP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453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192688"/>
          </a:xfrm>
        </p:spPr>
        <p:txBody>
          <a:bodyPr>
            <a:noAutofit/>
          </a:bodyPr>
          <a:lstStyle/>
          <a:p>
            <a:pPr marL="0" indent="0" algn="ctr" rtl="0">
              <a:buNone/>
            </a:pPr>
            <a:r>
              <a:rPr lang="en-US" b="1" dirty="0">
                <a:solidFill>
                  <a:srgbClr val="FF0000"/>
                </a:solidFill>
                <a:latin typeface="Times New Roman" panose="02020603050405020304" pitchFamily="18" charset="0"/>
                <a:cs typeface="Times New Roman" panose="02020603050405020304" pitchFamily="18" charset="0"/>
              </a:rPr>
              <a:t>Length of Questionnaire and Questions </a:t>
            </a:r>
            <a:endParaRPr lang="en-US" b="1"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length of a questionnaire may influence respondents’ willingness to participate in a study. Although research results are inconclusive on the length of a questionnaire most likely to be returned, generally speaking, short questionnaires are more likely to be returned than long ones.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solidFill>
                  <a:srgbClr val="0070C0"/>
                </a:solidFill>
                <a:latin typeface="Times New Roman" panose="02020603050405020304" pitchFamily="18" charset="0"/>
                <a:cs typeface="Times New Roman" panose="02020603050405020304" pitchFamily="18" charset="0"/>
              </a:rPr>
              <a:t>It </a:t>
            </a:r>
            <a:r>
              <a:rPr lang="en-US" sz="2800" dirty="0">
                <a:solidFill>
                  <a:srgbClr val="0070C0"/>
                </a:solidFill>
                <a:latin typeface="Times New Roman" panose="02020603050405020304" pitchFamily="18" charset="0"/>
                <a:cs typeface="Times New Roman" panose="02020603050405020304" pitchFamily="18" charset="0"/>
              </a:rPr>
              <a:t>would probably be advisable to limit the required completion time to 10 minutes or less, which means the questionnaire should probably not be longer than two or three pages</a:t>
            </a:r>
            <a:r>
              <a:rPr lang="en-US" sz="2800" dirty="0" smtClean="0">
                <a:latin typeface="Times New Roman" panose="02020603050405020304" pitchFamily="18" charset="0"/>
                <a:cs typeface="Times New Roman" panose="02020603050405020304" pitchFamily="18" charset="0"/>
              </a:rPr>
              <a:t>.</a:t>
            </a:r>
          </a:p>
          <a:p>
            <a:pPr marL="0" indent="0" algn="just" rtl="0">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desirable length for a question is less than 20 words. </a:t>
            </a:r>
          </a:p>
        </p:txBody>
      </p:sp>
    </p:spTree>
    <p:extLst>
      <p:ext uri="{BB962C8B-B14F-4D97-AF65-F5344CB8AC3E}">
        <p14:creationId xmlns:p14="http://schemas.microsoft.com/office/powerpoint/2010/main" val="2455733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16632"/>
            <a:ext cx="8964488" cy="6480720"/>
          </a:xfrm>
        </p:spPr>
        <p:txBody>
          <a:bodyPr>
            <a:noAutofit/>
          </a:bodyPr>
          <a:lstStyle/>
          <a:p>
            <a:pPr marL="0" indent="0" algn="ctr" rtl="0">
              <a:buNone/>
            </a:pPr>
            <a:r>
              <a:rPr lang="en-US" b="1" dirty="0">
                <a:solidFill>
                  <a:srgbClr val="FF0000"/>
                </a:solidFill>
                <a:latin typeface="Times New Roman" panose="02020603050405020304" pitchFamily="18" charset="0"/>
                <a:cs typeface="Times New Roman" panose="02020603050405020304" pitchFamily="18" charset="0"/>
              </a:rPr>
              <a:t>Wording of Questions </a:t>
            </a:r>
            <a:r>
              <a:rPr lang="ar-IQ" b="1" dirty="0" smtClean="0">
                <a:solidFill>
                  <a:srgbClr val="FF0000"/>
                </a:solidFill>
                <a:latin typeface="Times New Roman" panose="02020603050405020304" pitchFamily="18" charset="0"/>
                <a:cs typeface="Times New Roman" panose="02020603050405020304" pitchFamily="18" charset="0"/>
              </a:rPr>
              <a:t>صياغة الاسئلة </a:t>
            </a:r>
            <a:endParaRPr lang="en-US" b="1"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most difﬁcult aspect of questionnaire construction is the actual wording of individual questions. Here are some general guidelines: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State </a:t>
            </a:r>
            <a:r>
              <a:rPr lang="en-US" sz="2800" dirty="0">
                <a:latin typeface="Times New Roman" panose="02020603050405020304" pitchFamily="18" charset="0"/>
                <a:cs typeface="Times New Roman" panose="02020603050405020304" pitchFamily="18" charset="0"/>
              </a:rPr>
              <a:t>Questions in an Afﬁrmative Rather Than a Negative Manner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Negative </a:t>
            </a:r>
            <a:r>
              <a:rPr lang="en-US" sz="2800" dirty="0">
                <a:latin typeface="Times New Roman" panose="02020603050405020304" pitchFamily="18" charset="0"/>
                <a:cs typeface="Times New Roman" panose="02020603050405020304" pitchFamily="18" charset="0"/>
              </a:rPr>
              <a:t>words, such as never, can be overlooked, and the respondent will answer the exact opposite of an intended response. Students often complain about the use of negative wording in </a:t>
            </a:r>
            <a:r>
              <a:rPr lang="en-US" sz="2800" dirty="0" smtClean="0">
                <a:latin typeface="Times New Roman" panose="02020603050405020304" pitchFamily="18" charset="0"/>
                <a:cs typeface="Times New Roman" panose="02020603050405020304" pitchFamily="18" charset="0"/>
              </a:rPr>
              <a:t>questions. </a:t>
            </a:r>
            <a:r>
              <a:rPr lang="en-US" sz="2800" dirty="0">
                <a:latin typeface="Times New Roman" panose="02020603050405020304" pitchFamily="18" charset="0"/>
                <a:cs typeface="Times New Roman" panose="02020603050405020304" pitchFamily="18" charset="0"/>
              </a:rPr>
              <a:t>Questions are written this way because it is much easier to write </a:t>
            </a:r>
            <a:r>
              <a:rPr lang="en-US" sz="2800" dirty="0" smtClean="0">
                <a:latin typeface="Times New Roman" panose="02020603050405020304" pitchFamily="18" charset="0"/>
                <a:cs typeface="Times New Roman" panose="02020603050405020304" pitchFamily="18" charset="0"/>
              </a:rPr>
              <a:t>one incorrect </a:t>
            </a:r>
            <a:r>
              <a:rPr lang="en-US" sz="2800" dirty="0">
                <a:latin typeface="Times New Roman" panose="02020603050405020304" pitchFamily="18" charset="0"/>
                <a:cs typeface="Times New Roman" panose="02020603050405020304" pitchFamily="18" charset="0"/>
              </a:rPr>
              <a:t>answer and three correct answers for a question than it is to write </a:t>
            </a:r>
            <a:r>
              <a:rPr lang="en-US" sz="2800" dirty="0" smtClean="0">
                <a:latin typeface="Times New Roman" panose="02020603050405020304" pitchFamily="18" charset="0"/>
                <a:cs typeface="Times New Roman" panose="02020603050405020304" pitchFamily="18" charset="0"/>
              </a:rPr>
              <a:t>three plausible </a:t>
            </a:r>
            <a:r>
              <a:rPr lang="en-US" sz="2800" dirty="0">
                <a:latin typeface="Times New Roman" panose="02020603050405020304" pitchFamily="18" charset="0"/>
                <a:cs typeface="Times New Roman" panose="02020603050405020304" pitchFamily="18" charset="0"/>
              </a:rPr>
              <a:t>incorrect responses and </a:t>
            </a:r>
            <a:r>
              <a:rPr lang="en-US" sz="2800" dirty="0" smtClean="0">
                <a:latin typeface="Times New Roman" panose="02020603050405020304" pitchFamily="18" charset="0"/>
                <a:cs typeface="Times New Roman" panose="02020603050405020304" pitchFamily="18" charset="0"/>
              </a:rPr>
              <a:t>one correct </a:t>
            </a:r>
            <a:r>
              <a:rPr lang="en-US" sz="2800" dirty="0">
                <a:latin typeface="Times New Roman" panose="02020603050405020304" pitchFamily="18" charset="0"/>
                <a:cs typeface="Times New Roman" panose="02020603050405020304" pitchFamily="18" charset="0"/>
              </a:rPr>
              <a:t>response. </a:t>
            </a:r>
          </a:p>
        </p:txBody>
      </p:sp>
    </p:spTree>
    <p:extLst>
      <p:ext uri="{BB962C8B-B14F-4D97-AF65-F5344CB8AC3E}">
        <p14:creationId xmlns:p14="http://schemas.microsoft.com/office/powerpoint/2010/main" val="352433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4525963"/>
          </a:xfrm>
        </p:spPr>
        <p:txBody>
          <a:bodyPr>
            <a:normAutofit fontScale="92500" lnSpcReduction="20000"/>
          </a:bodyPr>
          <a:lstStyle/>
          <a:p>
            <a:pPr marL="0" indent="0" algn="just" rtl="0">
              <a:buNone/>
            </a:pPr>
            <a:r>
              <a:rPr lang="en-US" dirty="0" smtClean="0">
                <a:latin typeface="Times New Roman" panose="02020603050405020304" pitchFamily="18" charset="0"/>
                <a:cs typeface="Times New Roman" panose="02020603050405020304" pitchFamily="18" charset="0"/>
              </a:rPr>
              <a:t>2. Avoid </a:t>
            </a:r>
            <a:r>
              <a:rPr lang="en-US" dirty="0">
                <a:latin typeface="Times New Roman" panose="02020603050405020304" pitchFamily="18" charset="0"/>
                <a:cs typeface="Times New Roman" panose="02020603050405020304" pitchFamily="18" charset="0"/>
              </a:rPr>
              <a:t>Ambiguous Questions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Ambiguous </a:t>
            </a:r>
            <a:r>
              <a:rPr lang="en-US" dirty="0">
                <a:latin typeface="Times New Roman" panose="02020603050405020304" pitchFamily="18" charset="0"/>
                <a:cs typeface="Times New Roman" panose="02020603050405020304" pitchFamily="18" charset="0"/>
              </a:rPr>
              <a:t>questions contain words that have more than one meaning or can be interpreted differently by various people. </a:t>
            </a:r>
            <a:r>
              <a:rPr lang="en-US" dirty="0">
                <a:solidFill>
                  <a:srgbClr val="0070C0"/>
                </a:solidFill>
                <a:latin typeface="Times New Roman" panose="02020603050405020304" pitchFamily="18" charset="0"/>
                <a:cs typeface="Times New Roman" panose="02020603050405020304" pitchFamily="18" charset="0"/>
              </a:rPr>
              <a:t>Examples of such words are many, usually, few, often, large, several, and generally. </a:t>
            </a:r>
            <a:endParaRPr lang="en-US" dirty="0" smtClean="0">
              <a:solidFill>
                <a:srgbClr val="0070C0"/>
              </a:solidFill>
              <a:latin typeface="Times New Roman" panose="02020603050405020304" pitchFamily="18" charset="0"/>
              <a:cs typeface="Times New Roman" panose="02020603050405020304" pitchFamily="18" charset="0"/>
            </a:endParaRPr>
          </a:p>
          <a:p>
            <a:pPr marL="0" indent="0" algn="just" rtl="0">
              <a:buNone/>
            </a:pP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Avoid Double Negative Questions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difﬁcult for respondents to reply to a question like this: “</a:t>
            </a:r>
            <a:r>
              <a:rPr lang="en-US" dirty="0">
                <a:solidFill>
                  <a:srgbClr val="0070C0"/>
                </a:solidFill>
                <a:latin typeface="Times New Roman" panose="02020603050405020304" pitchFamily="18" charset="0"/>
                <a:cs typeface="Times New Roman" panose="02020603050405020304" pitchFamily="18" charset="0"/>
              </a:rPr>
              <a:t>Don’t you disagree with the idea that </a:t>
            </a:r>
            <a:r>
              <a:rPr lang="en-US" dirty="0">
                <a:latin typeface="Times New Roman" panose="02020603050405020304" pitchFamily="18" charset="0"/>
                <a:cs typeface="Times New Roman" panose="02020603050405020304" pitchFamily="18" charset="0"/>
              </a:rPr>
              <a:t>. . .” </a:t>
            </a:r>
          </a:p>
        </p:txBody>
      </p:sp>
    </p:spTree>
    <p:extLst>
      <p:ext uri="{BB962C8B-B14F-4D97-AF65-F5344CB8AC3E}">
        <p14:creationId xmlns:p14="http://schemas.microsoft.com/office/powerpoint/2010/main" val="1673598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32656"/>
            <a:ext cx="8229600" cy="5832648"/>
          </a:xfrm>
        </p:spPr>
        <p:txBody>
          <a:bodyPr>
            <a:noAutofit/>
          </a:bodyPr>
          <a:lstStyle/>
          <a:p>
            <a:pPr marL="0" indent="0" algn="l" rtl="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4. Questions </a:t>
            </a:r>
            <a:r>
              <a:rPr lang="en-US" sz="2800" dirty="0">
                <a:latin typeface="Times New Roman" panose="02020603050405020304" pitchFamily="18" charset="0"/>
                <a:cs typeface="Times New Roman" panose="02020603050405020304" pitchFamily="18" charset="0"/>
              </a:rPr>
              <a:t>Should </a:t>
            </a:r>
            <a:r>
              <a:rPr lang="en-US" sz="2800" dirty="0" smtClean="0">
                <a:latin typeface="Times New Roman" panose="02020603050405020304" pitchFamily="18" charset="0"/>
                <a:cs typeface="Times New Roman" panose="02020603050405020304" pitchFamily="18" charset="0"/>
              </a:rPr>
              <a:t>Contain Neutral </a:t>
            </a:r>
            <a:r>
              <a:rPr lang="en-US" sz="2800" dirty="0">
                <a:latin typeface="Times New Roman" panose="02020603050405020304" pitchFamily="18" charset="0"/>
                <a:cs typeface="Times New Roman" panose="02020603050405020304" pitchFamily="18" charset="0"/>
              </a:rPr>
              <a:t>Wording </a:t>
            </a:r>
            <a:endParaRPr lang="en-US" sz="2800" dirty="0" smtClean="0">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Any </a:t>
            </a:r>
            <a:r>
              <a:rPr lang="en-US" sz="2800" dirty="0">
                <a:latin typeface="Times New Roman" panose="02020603050405020304" pitchFamily="18" charset="0"/>
                <a:cs typeface="Times New Roman" panose="02020603050405020304" pitchFamily="18" charset="0"/>
              </a:rPr>
              <a:t>question that implies the type of answer to be given may result in biased responses. Consider the following question: “</a:t>
            </a:r>
            <a:r>
              <a:rPr lang="en-US" sz="2800" dirty="0">
                <a:solidFill>
                  <a:srgbClr val="0070C0"/>
                </a:solidFill>
                <a:latin typeface="Times New Roman" panose="02020603050405020304" pitchFamily="18" charset="0"/>
                <a:cs typeface="Times New Roman" panose="02020603050405020304" pitchFamily="18" charset="0"/>
              </a:rPr>
              <a:t>Do you believe that smoking is a disgusting habit?” </a:t>
            </a:r>
            <a:r>
              <a:rPr lang="en-US" sz="2800" dirty="0">
                <a:latin typeface="Times New Roman" panose="02020603050405020304" pitchFamily="18" charset="0"/>
                <a:cs typeface="Times New Roman" panose="02020603050405020304" pitchFamily="18" charset="0"/>
              </a:rPr>
              <a:t>The desired answer is quite obvious. Even if you think that smoking is a disgusting habit, you would not want to bias the answers of respondents. Examples of a neutrally worded question, a subtly biased question, and a completely biased question follow: </a:t>
            </a:r>
            <a:r>
              <a:rPr lang="en-US" sz="2800" dirty="0">
                <a:solidFill>
                  <a:srgbClr val="0070C0"/>
                </a:solidFill>
                <a:latin typeface="Times New Roman" panose="02020603050405020304" pitchFamily="18" charset="0"/>
                <a:cs typeface="Times New Roman" panose="02020603050405020304" pitchFamily="18" charset="0"/>
              </a:rPr>
              <a:t>A. What is your opinion about cigarette smoking? B. Would you say that you are against cigarette smoking? C. You do not believe that people should smoke cigarettes, do you? </a:t>
            </a:r>
          </a:p>
        </p:txBody>
      </p:sp>
    </p:spTree>
    <p:extLst>
      <p:ext uri="{BB962C8B-B14F-4D97-AF65-F5344CB8AC3E}">
        <p14:creationId xmlns:p14="http://schemas.microsoft.com/office/powerpoint/2010/main" val="4083525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lstStyle/>
          <a:p>
            <a:pPr marL="0" indent="0" algn="just" rtl="0">
              <a:buNone/>
            </a:pPr>
            <a:r>
              <a:rPr lang="en-US" dirty="0">
                <a:latin typeface="Times New Roman" panose="02020603050405020304" pitchFamily="18" charset="0"/>
                <a:cs typeface="Times New Roman" panose="02020603050405020304" pitchFamily="18" charset="0"/>
              </a:rPr>
              <a:t>5. Avoid Double-Barreled Questions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Double-barreled </a:t>
            </a:r>
            <a:r>
              <a:rPr lang="en-US" dirty="0">
                <a:latin typeface="Times New Roman" panose="02020603050405020304" pitchFamily="18" charset="0"/>
                <a:cs typeface="Times New Roman" panose="02020603050405020304" pitchFamily="18" charset="0"/>
              </a:rPr>
              <a:t>questions ask two questions in one. An example of such a question might be, </a:t>
            </a:r>
            <a:r>
              <a:rPr lang="en-US" dirty="0">
                <a:solidFill>
                  <a:srgbClr val="0070C0"/>
                </a:solidFill>
                <a:latin typeface="Times New Roman" panose="02020603050405020304" pitchFamily="18" charset="0"/>
                <a:cs typeface="Times New Roman" panose="02020603050405020304" pitchFamily="18" charset="0"/>
              </a:rPr>
              <a:t>“Do you plan to pursue a master’s degree in nursing and seek an administrative position upon graduation?” </a:t>
            </a:r>
            <a:r>
              <a:rPr lang="en-US" dirty="0">
                <a:latin typeface="Times New Roman" panose="02020603050405020304" pitchFamily="18" charset="0"/>
                <a:cs typeface="Times New Roman" panose="02020603050405020304" pitchFamily="18" charset="0"/>
              </a:rPr>
              <a:t>When a question contains “and,” it is quite likely that two questions are being asked rather than one. </a:t>
            </a:r>
          </a:p>
        </p:txBody>
      </p:sp>
    </p:spTree>
    <p:extLst>
      <p:ext uri="{BB962C8B-B14F-4D97-AF65-F5344CB8AC3E}">
        <p14:creationId xmlns:p14="http://schemas.microsoft.com/office/powerpoint/2010/main" val="753227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96944" cy="4525963"/>
          </a:xfrm>
        </p:spPr>
        <p:txBody>
          <a:bodyPr>
            <a:noAutofit/>
          </a:bodyPr>
          <a:lstStyle/>
          <a:p>
            <a:pPr marL="0" indent="0" algn="just" rtl="0">
              <a:buNone/>
            </a:pPr>
            <a:r>
              <a:rPr lang="en-US" dirty="0">
                <a:latin typeface="Times New Roman" panose="02020603050405020304" pitchFamily="18" charset="0"/>
                <a:cs typeface="Times New Roman" panose="02020603050405020304" pitchFamily="18" charset="0"/>
              </a:rPr>
              <a:t>Measurement is the process of assigning numbers to variables</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levels </a:t>
            </a:r>
            <a:r>
              <a:rPr lang="en-US" dirty="0">
                <a:solidFill>
                  <a:srgbClr val="FF0000"/>
                </a:solidFill>
                <a:latin typeface="Times New Roman" panose="02020603050405020304" pitchFamily="18" charset="0"/>
                <a:cs typeface="Times New Roman" panose="02020603050405020304" pitchFamily="18" charset="0"/>
              </a:rPr>
              <a:t>of measurement</a:t>
            </a:r>
          </a:p>
          <a:p>
            <a:pPr marL="0" indent="0" algn="just" rtl="0">
              <a:buNone/>
            </a:pPr>
            <a:r>
              <a:rPr lang="en-US" sz="2800" dirty="0" smtClean="0">
                <a:latin typeface="Times New Roman" panose="02020603050405020304" pitchFamily="18" charset="0"/>
                <a:cs typeface="Times New Roman" panose="02020603050405020304" pitchFamily="18" charset="0"/>
              </a:rPr>
              <a:t>There are </a:t>
            </a:r>
            <a:r>
              <a:rPr lang="en-US" sz="2800" dirty="0">
                <a:latin typeface="Times New Roman" panose="02020603050405020304" pitchFamily="18" charset="0"/>
                <a:cs typeface="Times New Roman" panose="02020603050405020304" pitchFamily="18" charset="0"/>
              </a:rPr>
              <a:t>four levels of measurement </a:t>
            </a:r>
            <a:r>
              <a:rPr lang="en-US" sz="2800" dirty="0" smtClean="0">
                <a:latin typeface="Times New Roman" panose="02020603050405020304" pitchFamily="18" charset="0"/>
                <a:cs typeface="Times New Roman" panose="02020603050405020304" pitchFamily="18" charset="0"/>
              </a:rPr>
              <a:t>namely the  </a:t>
            </a:r>
            <a:r>
              <a:rPr lang="en-US" sz="2800" dirty="0">
                <a:solidFill>
                  <a:srgbClr val="00B0F0"/>
                </a:solidFill>
                <a:latin typeface="Times New Roman" panose="02020603050405020304" pitchFamily="18" charset="0"/>
                <a:cs typeface="Times New Roman" panose="02020603050405020304" pitchFamily="18" charset="0"/>
              </a:rPr>
              <a:t>nominal, ordinal, interval, and ratio. </a:t>
            </a:r>
            <a:endParaRPr lang="en-US" sz="2800" dirty="0" smtClean="0">
              <a:solidFill>
                <a:srgbClr val="00B0F0"/>
              </a:solidFill>
              <a:latin typeface="Times New Roman" panose="02020603050405020304" pitchFamily="18" charset="0"/>
              <a:cs typeface="Times New Roman" panose="02020603050405020304" pitchFamily="18" charset="0"/>
            </a:endParaRPr>
          </a:p>
          <a:p>
            <a:pPr algn="just" rtl="0"/>
            <a:r>
              <a:rPr lang="en-US" sz="2800" dirty="0">
                <a:latin typeface="Times New Roman" panose="02020603050405020304" pitchFamily="18" charset="0"/>
                <a:cs typeface="Times New Roman" panose="02020603050405020304" pitchFamily="18" charset="0"/>
              </a:rPr>
              <a:t>Nominal level of measurement produces data that are “named” or categorized. </a:t>
            </a:r>
            <a:endParaRPr lang="en-US" sz="2800" dirty="0" smtClean="0">
              <a:latin typeface="Times New Roman" panose="02020603050405020304" pitchFamily="18" charset="0"/>
              <a:cs typeface="Times New Roman" panose="02020603050405020304" pitchFamily="18" charset="0"/>
            </a:endParaRPr>
          </a:p>
          <a:p>
            <a:pPr algn="just" rtl="0"/>
            <a:r>
              <a:rPr lang="en-US" sz="2800" dirty="0" smtClean="0">
                <a:latin typeface="Times New Roman" panose="02020603050405020304" pitchFamily="18" charset="0"/>
                <a:cs typeface="Times New Roman" panose="02020603050405020304" pitchFamily="18" charset="0"/>
              </a:rPr>
              <a:t>Ordinal </a:t>
            </a:r>
            <a:r>
              <a:rPr lang="en-US" sz="2800" dirty="0">
                <a:latin typeface="Times New Roman" panose="02020603050405020304" pitchFamily="18" charset="0"/>
                <a:cs typeface="Times New Roman" panose="02020603050405020304" pitchFamily="18" charset="0"/>
              </a:rPr>
              <a:t>level of measurement categorizes and ranks the data. </a:t>
            </a:r>
            <a:endParaRPr lang="en-US" sz="2800" dirty="0" smtClean="0">
              <a:latin typeface="Times New Roman" panose="02020603050405020304" pitchFamily="18" charset="0"/>
              <a:cs typeface="Times New Roman" panose="02020603050405020304" pitchFamily="18" charset="0"/>
            </a:endParaRPr>
          </a:p>
          <a:p>
            <a:pPr algn="just" rtl="0"/>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distance between the ranks can be speciﬁed with interval level of measurement. </a:t>
            </a:r>
            <a:endParaRPr lang="en-US" sz="2800" dirty="0" smtClean="0">
              <a:latin typeface="Times New Roman" panose="02020603050405020304" pitchFamily="18" charset="0"/>
              <a:cs typeface="Times New Roman" panose="02020603050405020304" pitchFamily="18" charset="0"/>
            </a:endParaRPr>
          </a:p>
          <a:p>
            <a:pPr algn="just" rtl="0"/>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addition to these characteristics, ratio level of measurement speciﬁes a true zero point. </a:t>
            </a:r>
          </a:p>
        </p:txBody>
      </p:sp>
    </p:spTree>
    <p:extLst>
      <p:ext uri="{BB962C8B-B14F-4D97-AF65-F5344CB8AC3E}">
        <p14:creationId xmlns:p14="http://schemas.microsoft.com/office/powerpoint/2010/main" val="3145772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0">
              <a:buNone/>
            </a:pPr>
            <a:r>
              <a:rPr lang="en-US" sz="3600" dirty="0">
                <a:solidFill>
                  <a:srgbClr val="FF0000"/>
                </a:solidFill>
                <a:latin typeface="Times New Roman" panose="02020603050405020304" pitchFamily="18" charset="0"/>
                <a:cs typeface="Times New Roman" panose="02020603050405020304" pitchFamily="18" charset="0"/>
              </a:rPr>
              <a:t>Types of Questions </a:t>
            </a:r>
          </a:p>
          <a:p>
            <a:pPr marL="0" indent="0" algn="just" rtl="0">
              <a:buNone/>
            </a:pPr>
            <a:r>
              <a:rPr lang="en-US" dirty="0">
                <a:latin typeface="Times New Roman" panose="02020603050405020304" pitchFamily="18" charset="0"/>
                <a:cs typeface="Times New Roman" panose="02020603050405020304" pitchFamily="18" charset="0"/>
              </a:rPr>
              <a:t>There are many ways to categorize questions. This section examines these categories of questions: demographic, close-ended, open-ended, contingency, and ﬁller questions</a:t>
            </a:r>
          </a:p>
          <a:p>
            <a:endParaRPr lang="en-US" dirty="0"/>
          </a:p>
        </p:txBody>
      </p:sp>
    </p:spTree>
    <p:extLst>
      <p:ext uri="{BB962C8B-B14F-4D97-AF65-F5344CB8AC3E}">
        <p14:creationId xmlns:p14="http://schemas.microsoft.com/office/powerpoint/2010/main" val="1467391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712968" cy="5616624"/>
          </a:xfrm>
        </p:spPr>
        <p:txBody>
          <a:bodyPr>
            <a:noAutofit/>
          </a:bodyPr>
          <a:lstStyle/>
          <a:p>
            <a:pPr marL="0" indent="0" algn="just" rtl="0">
              <a:buNone/>
            </a:pPr>
            <a:r>
              <a:rPr lang="en-US" sz="2800" b="1" dirty="0">
                <a:solidFill>
                  <a:srgbClr val="FF0000"/>
                </a:solidFill>
                <a:latin typeface="Times New Roman" panose="02020603050405020304" pitchFamily="18" charset="0"/>
                <a:cs typeface="Times New Roman" panose="02020603050405020304" pitchFamily="18" charset="0"/>
              </a:rPr>
              <a:t>Demographic Questions </a:t>
            </a:r>
            <a:endParaRPr lang="en-US" sz="2800" b="1" dirty="0" smtClean="0">
              <a:solidFill>
                <a:srgbClr val="FF0000"/>
              </a:solidFill>
              <a:latin typeface="Times New Roman" panose="02020603050405020304" pitchFamily="18" charset="0"/>
              <a:cs typeface="Times New Roman" panose="02020603050405020304" pitchFamily="18" charset="0"/>
            </a:endParaRPr>
          </a:p>
          <a:p>
            <a:pPr algn="just" rtl="0"/>
            <a:r>
              <a:rPr lang="en-US" sz="2800" dirty="0" smtClean="0">
                <a:latin typeface="Times New Roman" panose="02020603050405020304" pitchFamily="18" charset="0"/>
                <a:cs typeface="Times New Roman" panose="02020603050405020304" pitchFamily="18" charset="0"/>
              </a:rPr>
              <a:t>Demographic </a:t>
            </a:r>
            <a:r>
              <a:rPr lang="en-US" sz="2800" dirty="0">
                <a:latin typeface="Times New Roman" panose="02020603050405020304" pitchFamily="18" charset="0"/>
                <a:cs typeface="Times New Roman" panose="02020603050405020304" pitchFamily="18" charset="0"/>
              </a:rPr>
              <a:t>questions gather data on the characteristics of the sample. These characteristics, sometimes called demographic variables or </a:t>
            </a:r>
            <a:r>
              <a:rPr lang="en-US" sz="2800" dirty="0" smtClean="0">
                <a:latin typeface="Times New Roman" panose="02020603050405020304" pitchFamily="18" charset="0"/>
                <a:cs typeface="Times New Roman" panose="02020603050405020304" pitchFamily="18" charset="0"/>
              </a:rPr>
              <a:t>(attribute) </a:t>
            </a:r>
            <a:r>
              <a:rPr lang="en-US" sz="2800" dirty="0">
                <a:latin typeface="Times New Roman" panose="02020603050405020304" pitchFamily="18" charset="0"/>
                <a:cs typeface="Times New Roman" panose="02020603050405020304" pitchFamily="18" charset="0"/>
              </a:rPr>
              <a:t>variables, include such factors as age, educational background, and religious afﬁliation. </a:t>
            </a:r>
            <a:endParaRPr lang="en-US" sz="2800" dirty="0" smtClean="0">
              <a:latin typeface="Times New Roman" panose="02020603050405020304" pitchFamily="18" charset="0"/>
              <a:cs typeface="Times New Roman" panose="02020603050405020304" pitchFamily="18" charset="0"/>
            </a:endParaRPr>
          </a:p>
          <a:p>
            <a:pPr algn="just" rtl="0"/>
            <a:r>
              <a:rPr lang="en-US" sz="2800" dirty="0" smtClean="0">
                <a:latin typeface="Times New Roman" panose="02020603050405020304" pitchFamily="18" charset="0"/>
                <a:cs typeface="Times New Roman" panose="02020603050405020304" pitchFamily="18" charset="0"/>
              </a:rPr>
              <a:t>Nearly </a:t>
            </a:r>
            <a:r>
              <a:rPr lang="en-US" sz="2800" dirty="0">
                <a:latin typeface="Times New Roman" panose="02020603050405020304" pitchFamily="18" charset="0"/>
                <a:cs typeface="Times New Roman" panose="02020603050405020304" pitchFamily="18" charset="0"/>
              </a:rPr>
              <a:t>every questionnaire seeks some kind of demographic data. These data are used to describe the study sample. Also, these data may be statistically analyzed to examine relationships between respondents’ characteristics and other variables of interest in the study</a:t>
            </a:r>
          </a:p>
        </p:txBody>
      </p:sp>
    </p:spTree>
    <p:extLst>
      <p:ext uri="{BB962C8B-B14F-4D97-AF65-F5344CB8AC3E}">
        <p14:creationId xmlns:p14="http://schemas.microsoft.com/office/powerpoint/2010/main" val="279978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968552"/>
          </a:xfrm>
        </p:spPr>
        <p:txBody>
          <a:bodyPr>
            <a:normAutofit fontScale="92500" lnSpcReduction="20000"/>
          </a:bodyPr>
          <a:lstStyle/>
          <a:p>
            <a:pPr marL="0" indent="0" algn="just" rtl="0">
              <a:buNone/>
            </a:pPr>
            <a:r>
              <a:rPr lang="en-US" sz="3500" dirty="0">
                <a:solidFill>
                  <a:srgbClr val="FF0000"/>
                </a:solidFill>
                <a:latin typeface="Times New Roman" panose="02020603050405020304" pitchFamily="18" charset="0"/>
                <a:cs typeface="Times New Roman" panose="02020603050405020304" pitchFamily="18" charset="0"/>
              </a:rPr>
              <a:t>Closed-Ended Questions </a:t>
            </a:r>
            <a:endParaRPr lang="en-US" sz="3500"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most structured questions are closed-ended questions, those in which the respondents are asked to choose from given alternatives.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1. </a:t>
            </a: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may be only two alternatives, as in a true-or-false </a:t>
            </a:r>
            <a:r>
              <a:rPr lang="en-US" dirty="0" smtClean="0">
                <a:latin typeface="Times New Roman" panose="02020603050405020304" pitchFamily="18" charset="0"/>
                <a:cs typeface="Times New Roman" panose="02020603050405020304" pitchFamily="18" charset="0"/>
              </a:rPr>
              <a:t>question.</a:t>
            </a:r>
          </a:p>
          <a:p>
            <a:pPr marL="0" indent="0" algn="just" rtl="0">
              <a:buNone/>
            </a:pPr>
            <a:r>
              <a:rPr lang="en-US" dirty="0" smtClean="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rPr>
              <a:t>many, as in a checklist type of question where respondents are asked to check all items that apply to them.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3. </a:t>
            </a:r>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types of closed-ended questions include multiple-choice questions and matching questions.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120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741368"/>
          </a:xfrm>
        </p:spPr>
        <p:txBody>
          <a:bodyPr>
            <a:noAutofit/>
          </a:bodyPr>
          <a:lstStyle/>
          <a:p>
            <a:pPr algn="l" rtl="0">
              <a:buNone/>
            </a:pPr>
            <a:r>
              <a:rPr lang="en-US" dirty="0" smtClean="0">
                <a:solidFill>
                  <a:srgbClr val="FF0000"/>
                </a:solidFill>
                <a:latin typeface="Times New Roman" panose="02020603050405020304" pitchFamily="18" charset="0"/>
                <a:cs typeface="Times New Roman" panose="02020603050405020304" pitchFamily="18" charset="0"/>
              </a:rPr>
              <a:t>Examples of Closed-Ended Questions</a:t>
            </a:r>
          </a:p>
          <a:p>
            <a:pPr marL="514350" indent="-514350" algn="l" rtl="0">
              <a:buAutoNum type="arabicPeriod"/>
            </a:pPr>
            <a:r>
              <a:rPr lang="en-US" sz="2800" dirty="0" smtClean="0">
                <a:latin typeface="Times New Roman" panose="02020603050405020304" pitchFamily="18" charset="0"/>
                <a:cs typeface="Times New Roman" panose="02020603050405020304" pitchFamily="18" charset="0"/>
              </a:rPr>
              <a:t>Only </a:t>
            </a:r>
            <a:r>
              <a:rPr lang="en-US" sz="2800" dirty="0">
                <a:latin typeface="Times New Roman" panose="02020603050405020304" pitchFamily="18" charset="0"/>
                <a:cs typeface="Times New Roman" panose="02020603050405020304" pitchFamily="18" charset="0"/>
              </a:rPr>
              <a:t>two alternatives </a:t>
            </a:r>
            <a:r>
              <a:rPr lang="en-US" sz="2800" dirty="0" smtClean="0">
                <a:latin typeface="Times New Roman" panose="02020603050405020304" pitchFamily="18" charset="0"/>
                <a:cs typeface="Times New Roman" panose="02020603050405020304" pitchFamily="18" charset="0"/>
              </a:rPr>
              <a:t>question</a:t>
            </a:r>
          </a:p>
          <a:p>
            <a:pPr algn="l" rtl="0">
              <a:buNone/>
            </a:pPr>
            <a:r>
              <a:rPr lang="en-US" sz="2800" dirty="0" smtClean="0">
                <a:latin typeface="Times New Roman" panose="02020603050405020304" pitchFamily="18" charset="0"/>
                <a:cs typeface="Times New Roman" panose="02020603050405020304" pitchFamily="18" charset="0"/>
              </a:rPr>
              <a:t>Have you ever been hospitalized?</a:t>
            </a:r>
          </a:p>
          <a:p>
            <a:pPr algn="l" rtl="0">
              <a:buNone/>
            </a:pPr>
            <a:r>
              <a:rPr lang="en-US" sz="2800" dirty="0" smtClean="0">
                <a:latin typeface="Times New Roman" panose="02020603050405020304" pitchFamily="18" charset="0"/>
                <a:cs typeface="Times New Roman" panose="02020603050405020304" pitchFamily="18" charset="0"/>
              </a:rPr>
              <a:t>1. Yes</a:t>
            </a:r>
          </a:p>
          <a:p>
            <a:pPr algn="l" rtl="0">
              <a:buNone/>
            </a:pPr>
            <a:r>
              <a:rPr lang="en-US" sz="2800" dirty="0" smtClean="0">
                <a:latin typeface="Times New Roman" panose="02020603050405020304" pitchFamily="18" charset="0"/>
                <a:cs typeface="Times New Roman" panose="02020603050405020304" pitchFamily="18" charset="0"/>
              </a:rPr>
              <a:t>2. No </a:t>
            </a:r>
          </a:p>
          <a:p>
            <a:pPr algn="l" rtl="0">
              <a:buNone/>
            </a:pPr>
            <a:endParaRPr lang="en-US" sz="2800" dirty="0" smtClean="0">
              <a:latin typeface="Times New Roman" panose="02020603050405020304" pitchFamily="18" charset="0"/>
              <a:cs typeface="Times New Roman" panose="02020603050405020304" pitchFamily="18" charset="0"/>
            </a:endParaRPr>
          </a:p>
          <a:p>
            <a:pPr algn="l" rtl="0">
              <a:buNone/>
            </a:pPr>
            <a:r>
              <a:rPr lang="en-US" sz="2800" dirty="0" smtClean="0">
                <a:latin typeface="Times New Roman" panose="02020603050405020304" pitchFamily="18" charset="0"/>
                <a:cs typeface="Times New Roman" panose="02020603050405020304" pitchFamily="18" charset="0"/>
              </a:rPr>
              <a:t> 2. Multiple-choice question</a:t>
            </a:r>
          </a:p>
          <a:p>
            <a:pPr algn="l" rtl="0">
              <a:buNone/>
            </a:pPr>
            <a:r>
              <a:rPr lang="en-US" sz="2800" dirty="0" smtClean="0">
                <a:latin typeface="Times New Roman" panose="02020603050405020304" pitchFamily="18" charset="0"/>
                <a:cs typeface="Times New Roman" panose="02020603050405020304" pitchFamily="18" charset="0"/>
              </a:rPr>
              <a:t>How important is it to you to avoid a pregnancy at this time?</a:t>
            </a:r>
          </a:p>
          <a:p>
            <a:pPr algn="l" rtl="0">
              <a:buNone/>
            </a:pPr>
            <a:r>
              <a:rPr lang="en-US" sz="2800" dirty="0" smtClean="0">
                <a:latin typeface="Times New Roman" panose="02020603050405020304" pitchFamily="18" charset="0"/>
                <a:cs typeface="Times New Roman" panose="02020603050405020304" pitchFamily="18" charset="0"/>
              </a:rPr>
              <a:t>1. Extremely important</a:t>
            </a:r>
          </a:p>
          <a:p>
            <a:pPr algn="l" rtl="0">
              <a:buNone/>
            </a:pPr>
            <a:r>
              <a:rPr lang="en-US" sz="2800" dirty="0" smtClean="0">
                <a:latin typeface="Times New Roman" panose="02020603050405020304" pitchFamily="18" charset="0"/>
                <a:cs typeface="Times New Roman" panose="02020603050405020304" pitchFamily="18" charset="0"/>
              </a:rPr>
              <a:t>2. Very important</a:t>
            </a:r>
          </a:p>
          <a:p>
            <a:pPr algn="l" rtl="0">
              <a:buNone/>
            </a:pPr>
            <a:r>
              <a:rPr lang="en-US" sz="2800" dirty="0" smtClean="0">
                <a:latin typeface="Times New Roman" panose="02020603050405020304" pitchFamily="18" charset="0"/>
                <a:cs typeface="Times New Roman" panose="02020603050405020304" pitchFamily="18" charset="0"/>
              </a:rPr>
              <a:t>3. Somewhat important</a:t>
            </a:r>
          </a:p>
          <a:p>
            <a:pPr algn="l" rtl="0">
              <a:buNone/>
            </a:pPr>
            <a:r>
              <a:rPr lang="en-US" sz="2800" dirty="0" smtClean="0">
                <a:latin typeface="Times New Roman" panose="02020603050405020304" pitchFamily="18" charset="0"/>
                <a:cs typeface="Times New Roman" panose="02020603050405020304" pitchFamily="18" charset="0"/>
              </a:rPr>
              <a:t>4. Not important</a:t>
            </a:r>
          </a:p>
          <a:p>
            <a:pPr algn="l" rtl="0">
              <a:buNone/>
            </a:pPr>
            <a:r>
              <a:rPr lang="en-US" sz="2800" dirty="0" smtClean="0">
                <a:latin typeface="Times New Roman" panose="02020603050405020304" pitchFamily="18" charset="0"/>
                <a:cs typeface="Times New Roman" panose="02020603050405020304" pitchFamily="18" charset="0"/>
              </a:rPr>
              <a:t> </a:t>
            </a:r>
          </a:p>
          <a:p>
            <a:pPr algn="l" rtl="0">
              <a:buNone/>
            </a:pP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565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640960" cy="5400600"/>
          </a:xfrm>
        </p:spPr>
        <p:txBody>
          <a:bodyPr>
            <a:normAutofit fontScale="92500" lnSpcReduction="10000"/>
          </a:bodyPr>
          <a:lstStyle/>
          <a:p>
            <a:pPr marL="0" indent="0" algn="just" rtl="0">
              <a:buNone/>
            </a:pPr>
            <a:r>
              <a:rPr lang="en-US" sz="3500" b="1" u="sng" dirty="0">
                <a:solidFill>
                  <a:srgbClr val="FF0000"/>
                </a:solidFill>
                <a:latin typeface="Times New Roman" panose="02020603050405020304" pitchFamily="18" charset="0"/>
                <a:cs typeface="Times New Roman" panose="02020603050405020304" pitchFamily="18" charset="0"/>
              </a:rPr>
              <a:t>Open-Ended </a:t>
            </a:r>
            <a:r>
              <a:rPr lang="en-US" sz="3500" b="1" u="sng" dirty="0" smtClean="0">
                <a:solidFill>
                  <a:srgbClr val="FF0000"/>
                </a:solidFill>
                <a:latin typeface="Times New Roman" panose="02020603050405020304" pitchFamily="18" charset="0"/>
                <a:cs typeface="Times New Roman" panose="02020603050405020304" pitchFamily="18" charset="0"/>
              </a:rPr>
              <a:t>Questions: </a:t>
            </a:r>
            <a:endParaRPr lang="en-US" sz="3500" b="1" u="sng"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researcher asks respondents to complete questions in their own words in open-ended questions. </a:t>
            </a:r>
          </a:p>
          <a:p>
            <a:pPr algn="just" rtl="0"/>
            <a:r>
              <a:rPr lang="en-US" dirty="0">
                <a:latin typeface="Times New Roman" panose="02020603050405020304" pitchFamily="18" charset="0"/>
                <a:cs typeface="Times New Roman" panose="02020603050405020304" pitchFamily="18" charset="0"/>
              </a:rPr>
              <a:t>Essay and ﬁll-in-the-blank are types of open-ended questions. </a:t>
            </a:r>
            <a:endParaRPr lang="en-US" dirty="0" smtClean="0">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Open-ended </a:t>
            </a:r>
            <a:r>
              <a:rPr lang="en-US" dirty="0">
                <a:latin typeface="Times New Roman" panose="02020603050405020304" pitchFamily="18" charset="0"/>
                <a:cs typeface="Times New Roman" panose="02020603050405020304" pitchFamily="18" charset="0"/>
              </a:rPr>
              <a:t>questions may be used in combination with closed-ended questions. </a:t>
            </a:r>
            <a:endParaRPr lang="en-US" dirty="0" smtClean="0">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the closed-ended item is presented, a space may be provided for respondents to answer in their own words. </a:t>
            </a:r>
          </a:p>
          <a:p>
            <a:endParaRPr lang="en-US" dirty="0"/>
          </a:p>
        </p:txBody>
      </p:sp>
    </p:spTree>
    <p:extLst>
      <p:ext uri="{BB962C8B-B14F-4D97-AF65-F5344CB8AC3E}">
        <p14:creationId xmlns:p14="http://schemas.microsoft.com/office/powerpoint/2010/main" val="313543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8678"/>
            <a:ext cx="8712968" cy="6624736"/>
          </a:xfrm>
        </p:spPr>
        <p:txBody>
          <a:bodyPr>
            <a:noAutofit/>
          </a:bodyPr>
          <a:lstStyle/>
          <a:p>
            <a:pPr marL="0" indent="0" algn="l" rtl="0">
              <a:buNone/>
            </a:pPr>
            <a:r>
              <a:rPr lang="en-US" dirty="0">
                <a:solidFill>
                  <a:srgbClr val="FF0000"/>
                </a:solidFill>
                <a:latin typeface="Times New Roman" panose="02020603050405020304" pitchFamily="18" charset="0"/>
                <a:cs typeface="Times New Roman" panose="02020603050405020304" pitchFamily="18" charset="0"/>
              </a:rPr>
              <a:t>Contingency </a:t>
            </a:r>
            <a:r>
              <a:rPr lang="en-US" dirty="0" smtClean="0">
                <a:solidFill>
                  <a:srgbClr val="FF0000"/>
                </a:solidFill>
                <a:latin typeface="Times New Roman" panose="02020603050405020304" pitchFamily="18" charset="0"/>
                <a:cs typeface="Times New Roman" panose="02020603050405020304" pitchFamily="18" charset="0"/>
              </a:rPr>
              <a:t> (possibility )questions </a:t>
            </a:r>
          </a:p>
          <a:p>
            <a:pPr algn="l" rtl="0"/>
            <a:r>
              <a:rPr lang="en-US" sz="2400" dirty="0" smtClean="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heses are </a:t>
            </a:r>
            <a:r>
              <a:rPr lang="en-US" sz="2400" dirty="0">
                <a:latin typeface="Times New Roman" panose="02020603050405020304" pitchFamily="18" charset="0"/>
                <a:cs typeface="Times New Roman" panose="02020603050405020304" pitchFamily="18" charset="0"/>
              </a:rPr>
              <a:t>items that are relevant for some respondents and not for </a:t>
            </a:r>
            <a:r>
              <a:rPr lang="en-US" sz="2400" dirty="0" smtClean="0">
                <a:latin typeface="Times New Roman" panose="02020603050405020304" pitchFamily="18" charset="0"/>
                <a:cs typeface="Times New Roman" panose="02020603050405020304" pitchFamily="18" charset="0"/>
              </a:rPr>
              <a:t>others.</a:t>
            </a:r>
          </a:p>
          <a:p>
            <a:pPr algn="just" rtl="0"/>
            <a:r>
              <a:rPr lang="en-US" sz="2400" dirty="0" smtClean="0">
                <a:latin typeface="Times New Roman" panose="02020603050405020304" pitchFamily="18" charset="0"/>
                <a:cs typeface="Times New Roman" panose="02020603050405020304" pitchFamily="18" charset="0"/>
              </a:rPr>
              <a:t>For example, </a:t>
            </a:r>
            <a:r>
              <a:rPr lang="en-US" sz="2400" dirty="0">
                <a:latin typeface="Times New Roman" panose="02020603050405020304" pitchFamily="18" charset="0"/>
                <a:cs typeface="Times New Roman" panose="02020603050405020304" pitchFamily="18" charset="0"/>
              </a:rPr>
              <a:t>a researcher might want to determine if a client has been satisfied with the type of nursing care received during previous hospitalizations. If the client has not been hospitalized previously, an answer could not be provided to this particular question.  </a:t>
            </a:r>
            <a:endParaRPr lang="en-US" sz="2400" dirty="0" smtClean="0">
              <a:latin typeface="Times New Roman" panose="02020603050405020304" pitchFamily="18" charset="0"/>
              <a:cs typeface="Times New Roman" panose="02020603050405020304" pitchFamily="18" charset="0"/>
            </a:endParaRPr>
          </a:p>
          <a:p>
            <a:pPr marL="514350" indent="-514350" algn="l" rtl="0">
              <a:buAutoNum type="arabicPeriod"/>
            </a:pPr>
            <a:r>
              <a:rPr lang="en-US" sz="2400" dirty="0" smtClean="0">
                <a:latin typeface="Times New Roman" panose="02020603050405020304" pitchFamily="18" charset="0"/>
                <a:cs typeface="Times New Roman" panose="02020603050405020304" pitchFamily="18" charset="0"/>
              </a:rPr>
              <a:t>Have </a:t>
            </a:r>
            <a:r>
              <a:rPr lang="en-US" sz="2400" dirty="0">
                <a:latin typeface="Times New Roman" panose="02020603050405020304" pitchFamily="18" charset="0"/>
                <a:cs typeface="Times New Roman" panose="02020603050405020304" pitchFamily="18" charset="0"/>
              </a:rPr>
              <a:t>you ever been hospitalized before? _____ Yes </a:t>
            </a:r>
            <a:r>
              <a:rPr lang="en-US" sz="2800" b="1" dirty="0" smtClean="0">
                <a:solidFill>
                  <a:srgbClr val="C00000"/>
                </a:solidFill>
                <a:latin typeface="Times New Roman" panose="02020603050405020304" pitchFamily="18" charset="0"/>
                <a:cs typeface="Times New Roman" panose="02020603050405020304" pitchFamily="18" charset="0"/>
              </a:rPr>
              <a:t>→ </a:t>
            </a:r>
          </a:p>
          <a:p>
            <a:pPr marL="0" indent="0" algn="l" rtl="0">
              <a:buNone/>
            </a:pPr>
            <a:r>
              <a:rPr lang="en-US" sz="2400" dirty="0" smtClean="0">
                <a:latin typeface="Times New Roman" panose="02020603050405020304" pitchFamily="18" charset="0"/>
                <a:cs typeface="Times New Roman" panose="02020603050405020304" pitchFamily="18" charset="0"/>
              </a:rPr>
              <a:t>How </a:t>
            </a:r>
            <a:r>
              <a:rPr lang="en-US" sz="2400" dirty="0">
                <a:latin typeface="Times New Roman" panose="02020603050405020304" pitchFamily="18" charset="0"/>
                <a:cs typeface="Times New Roman" panose="02020603050405020304" pitchFamily="18" charset="0"/>
              </a:rPr>
              <a:t>would you rate the care you received during your last hospitalization</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_____ Poor _____ Fair _____ Good _____ </a:t>
            </a:r>
            <a:endParaRPr lang="en-US" sz="2400" dirty="0" smtClean="0">
              <a:latin typeface="Times New Roman" panose="02020603050405020304" pitchFamily="18" charset="0"/>
              <a:cs typeface="Times New Roman" panose="02020603050405020304" pitchFamily="18" charset="0"/>
            </a:endParaRPr>
          </a:p>
          <a:p>
            <a:pPr marL="0" indent="0" algn="l" rtl="0">
              <a:buNone/>
            </a:pPr>
            <a:r>
              <a:rPr lang="en-US" sz="2400" dirty="0" smtClean="0">
                <a:latin typeface="Times New Roman" panose="02020603050405020304" pitchFamily="18" charset="0"/>
                <a:cs typeface="Times New Roman" panose="02020603050405020304" pitchFamily="18" charset="0"/>
              </a:rPr>
              <a:t>No </a:t>
            </a:r>
          </a:p>
          <a:p>
            <a:pPr marL="0" indent="0" algn="l" rtl="0">
              <a:buNone/>
            </a:pPr>
            <a:r>
              <a:rPr lang="en-US" sz="2400" dirty="0" smtClean="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a:p>
            <a:pPr marL="0" indent="0" algn="l" rtl="0">
              <a:buNone/>
            </a:pPr>
            <a:r>
              <a:rPr lang="en-US" sz="2400" dirty="0">
                <a:solidFill>
                  <a:srgbClr val="00B0F0"/>
                </a:solidFill>
                <a:latin typeface="Times New Roman" panose="02020603050405020304" pitchFamily="18" charset="0"/>
                <a:cs typeface="Times New Roman" panose="02020603050405020304" pitchFamily="18" charset="0"/>
              </a:rPr>
              <a:t>the arrow indicates that respondents who answer ‘yes’ also should answer the question </a:t>
            </a:r>
            <a:r>
              <a:rPr lang="en-US" sz="2400" dirty="0" smtClean="0">
                <a:solidFill>
                  <a:srgbClr val="00B0F0"/>
                </a:solidFill>
                <a:latin typeface="Times New Roman" panose="02020603050405020304" pitchFamily="18" charset="0"/>
                <a:cs typeface="Times New Roman" panose="02020603050405020304" pitchFamily="18" charset="0"/>
              </a:rPr>
              <a:t>below. </a:t>
            </a:r>
            <a:r>
              <a:rPr lang="en-US" sz="2400" dirty="0">
                <a:solidFill>
                  <a:srgbClr val="00B0F0"/>
                </a:solidFill>
                <a:latin typeface="Times New Roman" panose="02020603050405020304" pitchFamily="18" charset="0"/>
                <a:cs typeface="Times New Roman" panose="02020603050405020304" pitchFamily="18" charset="0"/>
              </a:rPr>
              <a:t>Respondents who answer ‘No’ will continue downward on the questionnaire  </a:t>
            </a:r>
          </a:p>
          <a:p>
            <a:pPr marL="0" indent="0" algn="l" rtl="0">
              <a:buNone/>
            </a:pPr>
            <a:endParaRPr lang="en-US" sz="2400"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9871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640960" cy="5904656"/>
          </a:xfrm>
        </p:spPr>
        <p:txBody>
          <a:bodyPr>
            <a:noAutofit/>
          </a:bodyPr>
          <a:lstStyle/>
          <a:p>
            <a:pPr marL="0" indent="0" algn="just" rtl="0">
              <a:buNone/>
            </a:pPr>
            <a:r>
              <a:rPr lang="en-US" b="1" u="sng" dirty="0">
                <a:solidFill>
                  <a:srgbClr val="FF0000"/>
                </a:solidFill>
                <a:latin typeface="Times New Roman" panose="02020603050405020304" pitchFamily="18" charset="0"/>
                <a:cs typeface="Times New Roman" panose="02020603050405020304" pitchFamily="18" charset="0"/>
              </a:rPr>
              <a:t>Filler questions </a:t>
            </a:r>
            <a:endParaRPr lang="en-US" b="1" u="sng"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These are </a:t>
            </a:r>
            <a:r>
              <a:rPr lang="en-US" dirty="0">
                <a:latin typeface="Times New Roman" panose="02020603050405020304" pitchFamily="18" charset="0"/>
                <a:cs typeface="Times New Roman" panose="02020603050405020304" pitchFamily="18" charset="0"/>
              </a:rPr>
              <a:t>items in which the researcher has no direct interest but are included on a questionnaire to reduce the emphasis on the speciﬁc purpose of other questions. </a:t>
            </a:r>
            <a:endParaRPr lang="en-US" dirty="0" smtClean="0">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if the main purpose of the study was to gain information concerning patient’s perceptions of the nursing care they had received </a:t>
            </a:r>
            <a:r>
              <a:rPr lang="en-US" dirty="0">
                <a:solidFill>
                  <a:srgbClr val="00B0F0"/>
                </a:solidFill>
                <a:latin typeface="Times New Roman" panose="02020603050405020304" pitchFamily="18" charset="0"/>
                <a:cs typeface="Times New Roman" panose="02020603050405020304" pitchFamily="18" charset="0"/>
              </a:rPr>
              <a:t>, the researcher might include a lot of other questions about food they had been served , visiting hours, and so on</a:t>
            </a:r>
          </a:p>
        </p:txBody>
      </p:sp>
    </p:spTree>
    <p:extLst>
      <p:ext uri="{BB962C8B-B14F-4D97-AF65-F5344CB8AC3E}">
        <p14:creationId xmlns:p14="http://schemas.microsoft.com/office/powerpoint/2010/main" val="34548463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568952" cy="5760640"/>
          </a:xfrm>
        </p:spPr>
        <p:txBody>
          <a:bodyPr>
            <a:noAutofit/>
          </a:bodyPr>
          <a:lstStyle/>
          <a:p>
            <a:pPr marL="0" indent="0" algn="just" rtl="0">
              <a:buNone/>
            </a:pPr>
            <a:r>
              <a:rPr lang="en-US" b="1" u="sng" dirty="0">
                <a:solidFill>
                  <a:srgbClr val="FF0000"/>
                </a:solidFill>
                <a:latin typeface="Times New Roman" panose="02020603050405020304" pitchFamily="18" charset="0"/>
                <a:cs typeface="Times New Roman" panose="02020603050405020304" pitchFamily="18" charset="0"/>
              </a:rPr>
              <a:t>Placement of Questions </a:t>
            </a:r>
            <a:endParaRPr lang="en-US" b="1" u="sng" dirty="0" smtClean="0">
              <a:solidFill>
                <a:srgbClr val="FF0000"/>
              </a:solidFill>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All </a:t>
            </a:r>
            <a:r>
              <a:rPr lang="en-US" dirty="0">
                <a:latin typeface="Times New Roman" panose="02020603050405020304" pitchFamily="18" charset="0"/>
                <a:cs typeface="Times New Roman" panose="02020603050405020304" pitchFamily="18" charset="0"/>
              </a:rPr>
              <a:t>questions about a certain topic should be grouped together. Also, demographic questions, which ask for factual information about the respondents, should be grouped together. </a:t>
            </a:r>
            <a:endParaRPr lang="en-US" dirty="0" smtClean="0">
              <a:latin typeface="Times New Roman" panose="02020603050405020304" pitchFamily="18" charset="0"/>
              <a:cs typeface="Times New Roman" panose="02020603050405020304" pitchFamily="18" charset="0"/>
            </a:endParaRPr>
          </a:p>
          <a:p>
            <a:pPr algn="just" rtl="0"/>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is much discussion about the order or placement of questions in certain areas of the questionnaire, such as at the beginning or at the end. </a:t>
            </a:r>
          </a:p>
        </p:txBody>
      </p:sp>
    </p:spTree>
    <p:extLst>
      <p:ext uri="{BB962C8B-B14F-4D97-AF65-F5344CB8AC3E}">
        <p14:creationId xmlns:p14="http://schemas.microsoft.com/office/powerpoint/2010/main" val="425101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4525963"/>
          </a:xfrm>
        </p:spPr>
        <p:txBody>
          <a:bodyPr>
            <a:normAutofit fontScale="92500"/>
          </a:bodyPr>
          <a:lstStyle/>
          <a:p>
            <a:pPr marL="0" indent="0" algn="just" rtl="0">
              <a:buNone/>
            </a:pPr>
            <a:r>
              <a:rPr lang="en-US" dirty="0">
                <a:latin typeface="Times New Roman" panose="02020603050405020304" pitchFamily="18" charset="0"/>
                <a:cs typeface="Times New Roman" panose="02020603050405020304" pitchFamily="18" charset="0"/>
              </a:rPr>
              <a:t>Demographic questions are frequently placed at the beginning of a questionnaire because these types of questions are easy to answer and may encourage the respondent to continue with the questionnaire.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However</a:t>
            </a:r>
            <a:r>
              <a:rPr lang="en-US" dirty="0">
                <a:latin typeface="Times New Roman" panose="02020603050405020304" pitchFamily="18" charset="0"/>
                <a:cs typeface="Times New Roman" panose="02020603050405020304" pitchFamily="18" charset="0"/>
              </a:rPr>
              <a:t>, the researcher may choose to place the demographic questions at the end of the questionnaire in the belief that some demographic questions, such as those asking for income or age, may be threatening to the respondents</a:t>
            </a:r>
          </a:p>
          <a:p>
            <a:endParaRPr lang="en-US" dirty="0"/>
          </a:p>
        </p:txBody>
      </p:sp>
    </p:spTree>
    <p:extLst>
      <p:ext uri="{BB962C8B-B14F-4D97-AF65-F5344CB8AC3E}">
        <p14:creationId xmlns:p14="http://schemas.microsoft.com/office/powerpoint/2010/main" val="280073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4" cy="4525963"/>
          </a:xfrm>
        </p:spPr>
        <p:txBody>
          <a:bodyPr>
            <a:noAutofit/>
          </a:bodyPr>
          <a:lstStyle/>
          <a:p>
            <a:pPr marL="0" indent="0" algn="just" rtl="0">
              <a:buNone/>
            </a:pPr>
            <a:r>
              <a:rPr lang="en-US" b="1" dirty="0" smtClean="0">
                <a:solidFill>
                  <a:srgbClr val="FF0000"/>
                </a:solidFill>
                <a:latin typeface="Times New Roman" panose="02020603050405020304" pitchFamily="18" charset="0"/>
                <a:cs typeface="Times New Roman" panose="02020603050405020304" pitchFamily="18" charset="0"/>
              </a:rPr>
              <a:t>A cover </a:t>
            </a:r>
            <a:r>
              <a:rPr lang="en-US" b="1" dirty="0">
                <a:solidFill>
                  <a:srgbClr val="FF0000"/>
                </a:solidFill>
                <a:latin typeface="Times New Roman" panose="02020603050405020304" pitchFamily="18" charset="0"/>
                <a:cs typeface="Times New Roman" panose="02020603050405020304" pitchFamily="18" charset="0"/>
              </a:rPr>
              <a:t>letter </a:t>
            </a:r>
            <a:r>
              <a:rPr lang="en-US" dirty="0">
                <a:latin typeface="Times New Roman" panose="02020603050405020304" pitchFamily="18" charset="0"/>
                <a:cs typeface="Times New Roman" panose="02020603050405020304" pitchFamily="18" charset="0"/>
              </a:rPr>
              <a:t>should accompany all mailed questionnaires and is helpful anytime a questionnaire is administered. The letter should be brief and contain the following information: </a:t>
            </a:r>
            <a:endParaRPr lang="en-US"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dirty="0" smtClean="0">
                <a:latin typeface="Times New Roman" panose="02020603050405020304" pitchFamily="18" charset="0"/>
                <a:cs typeface="Times New Roman" panose="02020603050405020304" pitchFamily="18" charset="0"/>
              </a:rPr>
              <a:t>Identiﬁcation </a:t>
            </a:r>
            <a:r>
              <a:rPr lang="en-US" dirty="0">
                <a:latin typeface="Times New Roman" panose="02020603050405020304" pitchFamily="18" charset="0"/>
                <a:cs typeface="Times New Roman" panose="02020603050405020304" pitchFamily="18" charset="0"/>
              </a:rPr>
              <a:t>of the researcher and any sponsoring agency or person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Purpose of the research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How participant was selected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4. Reason </a:t>
            </a:r>
            <a:r>
              <a:rPr lang="en-US" dirty="0">
                <a:latin typeface="Times New Roman" panose="02020603050405020304" pitchFamily="18" charset="0"/>
                <a:cs typeface="Times New Roman" panose="02020603050405020304" pitchFamily="18" charset="0"/>
              </a:rPr>
              <a:t>the respondent should answer the questionnaire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Length of time to complete the </a:t>
            </a:r>
            <a:r>
              <a:rPr lang="en-US" dirty="0" smtClean="0">
                <a:latin typeface="Times New Roman" panose="02020603050405020304" pitchFamily="18" charset="0"/>
                <a:cs typeface="Times New Roman" panose="02020603050405020304" pitchFamily="18" charset="0"/>
              </a:rPr>
              <a:t>questionnaire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34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dirty="0">
                <a:solidFill>
                  <a:srgbClr val="00B0F0"/>
                </a:solidFill>
                <a:latin typeface="Times New Roman" panose="02020603050405020304" pitchFamily="18" charset="0"/>
                <a:cs typeface="Times New Roman" panose="02020603050405020304" pitchFamily="18" charset="0"/>
              </a:rPr>
              <a:t>Data collection involves gathering relevant data in order to achieve an answer to the problem stated. </a:t>
            </a:r>
            <a:endParaRPr lang="en-US" dirty="0" smtClean="0">
              <a:solidFill>
                <a:srgbClr val="00B0F0"/>
              </a:solidFill>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00B0F0"/>
                </a:solidFill>
                <a:latin typeface="Times New Roman" panose="02020603050405020304" pitchFamily="18" charset="0"/>
                <a:cs typeface="Times New Roman" panose="02020603050405020304" pitchFamily="18" charset="0"/>
              </a:rPr>
              <a:t>There </a:t>
            </a:r>
            <a:r>
              <a:rPr lang="en-US" dirty="0">
                <a:solidFill>
                  <a:srgbClr val="00B0F0"/>
                </a:solidFill>
                <a:latin typeface="Times New Roman" panose="02020603050405020304" pitchFamily="18" charset="0"/>
                <a:cs typeface="Times New Roman" panose="02020603050405020304" pitchFamily="18" charset="0"/>
              </a:rPr>
              <a:t>are various methods of data collection which can be used by the investigator depending upon the nature of study undertaken</a:t>
            </a:r>
          </a:p>
        </p:txBody>
      </p:sp>
    </p:spTree>
    <p:extLst>
      <p:ext uri="{BB962C8B-B14F-4D97-AF65-F5344CB8AC3E}">
        <p14:creationId xmlns:p14="http://schemas.microsoft.com/office/powerpoint/2010/main" val="2058196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4968552"/>
          </a:xfrm>
        </p:spPr>
        <p:txBody>
          <a:bodyPr>
            <a:noAutofit/>
          </a:bodyPr>
          <a:lstStyle/>
          <a:p>
            <a:pPr marL="0" indent="0" algn="just" rtl="0">
              <a:buNone/>
            </a:pPr>
            <a:r>
              <a:rPr lang="en-US" sz="2800" dirty="0">
                <a:latin typeface="Times New Roman" panose="02020603050405020304" pitchFamily="18" charset="0"/>
                <a:cs typeface="Times New Roman" panose="02020603050405020304" pitchFamily="18" charset="0"/>
              </a:rPr>
              <a:t>6. How data will be used or made public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7</a:t>
            </a:r>
            <a:r>
              <a:rPr lang="en-US" sz="2800" dirty="0">
                <a:latin typeface="Times New Roman" panose="02020603050405020304" pitchFamily="18" charset="0"/>
                <a:cs typeface="Times New Roman" panose="02020603050405020304" pitchFamily="18" charset="0"/>
              </a:rPr>
              <a:t>. Deadline for return of questionnaire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8</a:t>
            </a:r>
            <a:r>
              <a:rPr lang="en-US" sz="2800" dirty="0">
                <a:latin typeface="Times New Roman" panose="02020603050405020304" pitchFamily="18" charset="0"/>
                <a:cs typeface="Times New Roman" panose="02020603050405020304" pitchFamily="18" charset="0"/>
              </a:rPr>
              <a:t>. An offer to inform respondent of results of the study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9</a:t>
            </a:r>
            <a:r>
              <a:rPr lang="en-US" sz="2800" dirty="0">
                <a:latin typeface="Times New Roman" panose="02020603050405020304" pitchFamily="18" charset="0"/>
                <a:cs typeface="Times New Roman" panose="02020603050405020304" pitchFamily="18" charset="0"/>
              </a:rPr>
              <a:t>. Contact phone number, mailing address, or e-mail address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10</a:t>
            </a:r>
            <a:r>
              <a:rPr lang="en-US" sz="2800" dirty="0">
                <a:latin typeface="Times New Roman" panose="02020603050405020304" pitchFamily="18" charset="0"/>
                <a:cs typeface="Times New Roman" panose="02020603050405020304" pitchFamily="18" charset="0"/>
              </a:rPr>
              <a:t>. Personal signature of the researcher </a:t>
            </a:r>
            <a:endParaRPr lang="en-US" sz="2800" dirty="0" smtClean="0">
              <a:latin typeface="Times New Roman" panose="02020603050405020304" pitchFamily="18" charset="0"/>
              <a:cs typeface="Times New Roman" panose="02020603050405020304" pitchFamily="18" charset="0"/>
            </a:endParaRPr>
          </a:p>
          <a:p>
            <a:pPr marL="0" indent="0" algn="just" rtl="0">
              <a:buNone/>
            </a:pPr>
            <a:endParaRPr lang="en-US" sz="2800" dirty="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cover letter is extremely important and may be the single most important factor in motivating respondents to complete questionnaires. Consider what approach or what information would impress you the most and make you want to complete the questionnaire</a:t>
            </a:r>
          </a:p>
          <a:p>
            <a:pPr marL="0" indent="0" algn="just"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596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29600" cy="4525963"/>
          </a:xfrm>
        </p:spPr>
        <p:txBody>
          <a:bodyPr>
            <a:noAutofit/>
          </a:bodyPr>
          <a:lstStyle/>
          <a:p>
            <a:pPr marL="0" indent="0" algn="just" rtl="0">
              <a:buNone/>
            </a:pPr>
            <a:r>
              <a:rPr lang="en-US" dirty="0">
                <a:solidFill>
                  <a:srgbClr val="FFC000"/>
                </a:solidFill>
                <a:latin typeface="Times New Roman" panose="02020603050405020304" pitchFamily="18" charset="0"/>
                <a:cs typeface="Times New Roman" panose="02020603050405020304" pitchFamily="18" charset="0"/>
              </a:rPr>
              <a:t>Completion Instructions </a:t>
            </a:r>
            <a:endParaRPr lang="en-US" dirty="0" smtClean="0">
              <a:solidFill>
                <a:srgbClr val="FFC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Information </a:t>
            </a:r>
            <a:r>
              <a:rPr lang="en-US" sz="2800" dirty="0">
                <a:latin typeface="Times New Roman" panose="02020603050405020304" pitchFamily="18" charset="0"/>
                <a:cs typeface="Times New Roman" panose="02020603050405020304" pitchFamily="18" charset="0"/>
              </a:rPr>
              <a:t>on how to complete the questionnaire must be clear and concise.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solidFill>
                  <a:srgbClr val="00B0F0"/>
                </a:solidFill>
                <a:latin typeface="Times New Roman" panose="02020603050405020304" pitchFamily="18" charset="0"/>
                <a:cs typeface="Times New Roman" panose="02020603050405020304" pitchFamily="18" charset="0"/>
              </a:rPr>
              <a:t>If </a:t>
            </a:r>
            <a:r>
              <a:rPr lang="en-US" sz="2800" dirty="0">
                <a:solidFill>
                  <a:srgbClr val="00B0F0"/>
                </a:solidFill>
                <a:latin typeface="Times New Roman" panose="02020603050405020304" pitchFamily="18" charset="0"/>
                <a:cs typeface="Times New Roman" panose="02020603050405020304" pitchFamily="18" charset="0"/>
              </a:rPr>
              <a:t>all questions are to be answered using the same type of format, a general set of instructions may be written at the top of the questionnaire</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Frequently</a:t>
            </a:r>
            <a:r>
              <a:rPr lang="en-US" sz="2800" dirty="0">
                <a:latin typeface="Times New Roman" panose="02020603050405020304" pitchFamily="18" charset="0"/>
                <a:cs typeface="Times New Roman" panose="02020603050405020304" pitchFamily="18" charset="0"/>
              </a:rPr>
              <a:t>, however, several different types of questions are included on the instrument, and instructions need to precede each type of question.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very helpful to provide the respondent with an example of the appropriate way to respond to a particular type of question.</a:t>
            </a:r>
          </a:p>
        </p:txBody>
      </p:sp>
    </p:spTree>
    <p:extLst>
      <p:ext uri="{BB962C8B-B14F-4D97-AF65-F5344CB8AC3E}">
        <p14:creationId xmlns:p14="http://schemas.microsoft.com/office/powerpoint/2010/main" val="3573278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507288" cy="6120680"/>
          </a:xfrm>
        </p:spPr>
        <p:txBody>
          <a:bodyPr>
            <a:noAutofit/>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Distribution of Questionnaires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There </a:t>
            </a:r>
            <a:r>
              <a:rPr lang="en-US" sz="2800" dirty="0">
                <a:latin typeface="Times New Roman" panose="02020603050405020304" pitchFamily="18" charset="0"/>
                <a:cs typeface="Times New Roman" panose="02020603050405020304" pitchFamily="18" charset="0"/>
              </a:rPr>
              <a:t>are many methods of distributing questionnaires. They may be given to potential respondents in a one-to-one contact, such as might occur when the nurse researcher distributes instruments to hospitalized patients. Researchers may hand out questionnaires to students in a classroom or distribute questionnaires to members of an organization as they enter a meeting room. Questionnaires also may be placed in a container in a given location where potential respondents can take one if they so desire. One of the most frequently used methods of distributing questionnaires is through a mailing </a:t>
            </a:r>
            <a:r>
              <a:rPr lang="en-US" sz="2800" dirty="0" smtClean="0">
                <a:latin typeface="Times New Roman" panose="02020603050405020304" pitchFamily="18" charset="0"/>
                <a:cs typeface="Times New Roman" panose="02020603050405020304" pitchFamily="18" charset="0"/>
              </a:rPr>
              <a:t>system.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89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976664"/>
          </a:xfrm>
        </p:spPr>
        <p:txBody>
          <a:bodyPr>
            <a:noAutofit/>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Factors Influencing </a:t>
            </a:r>
            <a:r>
              <a:rPr lang="en-US" dirty="0" smtClean="0">
                <a:solidFill>
                  <a:srgbClr val="FF0000"/>
                </a:solidFill>
                <a:latin typeface="Times New Roman" panose="02020603050405020304" pitchFamily="18" charset="0"/>
                <a:cs typeface="Times New Roman" panose="02020603050405020304" pitchFamily="18" charset="0"/>
              </a:rPr>
              <a:t>Response Rates</a:t>
            </a:r>
          </a:p>
          <a:p>
            <a:pPr marL="0" indent="0" algn="just" rtl="0">
              <a:buNone/>
            </a:pPr>
            <a:r>
              <a:rPr lang="en-US" sz="2800" dirty="0" smtClean="0">
                <a:latin typeface="Times New Roman" panose="02020603050405020304" pitchFamily="18" charset="0"/>
                <a:cs typeface="Times New Roman" panose="02020603050405020304" pitchFamily="18" charset="0"/>
              </a:rPr>
              <a:t>One </a:t>
            </a:r>
            <a:r>
              <a:rPr lang="en-US" sz="2800" dirty="0">
                <a:latin typeface="Times New Roman" panose="02020603050405020304" pitchFamily="18" charset="0"/>
                <a:cs typeface="Times New Roman" panose="02020603050405020304" pitchFamily="18" charset="0"/>
              </a:rPr>
              <a:t>serious disadvantage of questionnaires is the frequent low return rate. If you were to mail a survey to a random sample of people listed in a phone book, you would probably not receive a return rate greater than 20%.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solidFill>
                  <a:srgbClr val="0070C0"/>
                </a:solidFill>
                <a:latin typeface="Times New Roman" panose="02020603050405020304" pitchFamily="18" charset="0"/>
                <a:cs typeface="Times New Roman" panose="02020603050405020304" pitchFamily="18" charset="0"/>
              </a:rPr>
              <a:t>Factors </a:t>
            </a:r>
            <a:r>
              <a:rPr lang="en-US" sz="2800" dirty="0">
                <a:solidFill>
                  <a:srgbClr val="0070C0"/>
                </a:solidFill>
                <a:latin typeface="Times New Roman" panose="02020603050405020304" pitchFamily="18" charset="0"/>
                <a:cs typeface="Times New Roman" panose="02020603050405020304" pitchFamily="18" charset="0"/>
              </a:rPr>
              <a:t>that positively inﬂuence response rates include the following</a:t>
            </a:r>
            <a:r>
              <a:rPr lang="en-US" sz="2800" dirty="0">
                <a:latin typeface="Times New Roman" panose="02020603050405020304" pitchFamily="18" charset="0"/>
                <a:cs typeface="Times New Roman" panose="02020603050405020304" pitchFamily="18" charset="0"/>
              </a:rPr>
              <a:t>: 1. Mailing at a time other than holiday seasons or popular vacation times 2. Hand-addressed outer envelopes 3. Personal signature of the researcher on the cover letter 4. Information in the cover letter that motivates </a:t>
            </a:r>
            <a:r>
              <a:rPr lang="en-US" sz="2800" dirty="0" smtClean="0">
                <a:latin typeface="Times New Roman" panose="02020603050405020304" pitchFamily="18" charset="0"/>
                <a:cs typeface="Times New Roman" panose="02020603050405020304" pitchFamily="18" charset="0"/>
              </a:rPr>
              <a:t>respondents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79407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fontScale="92500" lnSpcReduction="10000"/>
          </a:bodyPr>
          <a:lstStyle/>
          <a:p>
            <a:pPr marL="0" indent="0" algn="just" rtl="0">
              <a:buNone/>
            </a:pPr>
            <a:r>
              <a:rPr lang="en-US" dirty="0">
                <a:latin typeface="Times New Roman" panose="02020603050405020304" pitchFamily="18" charset="0"/>
                <a:cs typeface="Times New Roman" panose="02020603050405020304" pitchFamily="18" charset="0"/>
              </a:rPr>
              <a:t>5. </a:t>
            </a:r>
            <a:r>
              <a:rPr lang="en-US" dirty="0" smtClean="0">
                <a:latin typeface="Times New Roman" panose="02020603050405020304" pitchFamily="18" charset="0"/>
                <a:cs typeface="Times New Roman" panose="02020603050405020304" pitchFamily="18" charset="0"/>
              </a:rPr>
              <a:t>Clarity </a:t>
            </a:r>
            <a:r>
              <a:rPr lang="en-US" dirty="0">
                <a:latin typeface="Times New Roman" panose="02020603050405020304" pitchFamily="18" charset="0"/>
                <a:cs typeface="Times New Roman" panose="02020603050405020304" pitchFamily="18" charset="0"/>
              </a:rPr>
              <a:t>of the instrument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6</a:t>
            </a:r>
            <a:r>
              <a:rPr lang="en-US" dirty="0">
                <a:latin typeface="Times New Roman" panose="02020603050405020304" pitchFamily="18" charset="0"/>
                <a:cs typeface="Times New Roman" panose="02020603050405020304" pitchFamily="18" charset="0"/>
              </a:rPr>
              <a:t>. Ease of completion of the instrument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7</a:t>
            </a:r>
            <a:r>
              <a:rPr lang="en-US" dirty="0">
                <a:latin typeface="Times New Roman" panose="02020603050405020304" pitchFamily="18" charset="0"/>
                <a:cs typeface="Times New Roman" panose="02020603050405020304" pitchFamily="18" charset="0"/>
              </a:rPr>
              <a:t>. Time to complete the instrument does not exceed 10 to 15 minutes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8</a:t>
            </a:r>
            <a:r>
              <a:rPr lang="en-US" dirty="0">
                <a:latin typeface="Times New Roman" panose="02020603050405020304" pitchFamily="18" charset="0"/>
                <a:cs typeface="Times New Roman" panose="02020603050405020304" pitchFamily="18" charset="0"/>
              </a:rPr>
              <a:t>. Guarantee of anonymity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9</a:t>
            </a:r>
            <a:r>
              <a:rPr lang="en-US" dirty="0">
                <a:latin typeface="Times New Roman" panose="02020603050405020304" pitchFamily="18" charset="0"/>
                <a:cs typeface="Times New Roman" panose="02020603050405020304" pitchFamily="18" charset="0"/>
              </a:rPr>
              <a:t>. Inclusion of a </a:t>
            </a:r>
            <a:r>
              <a:rPr lang="en-US" dirty="0" smtClean="0">
                <a:latin typeface="Times New Roman" panose="02020603050405020304" pitchFamily="18" charset="0"/>
                <a:cs typeface="Times New Roman" panose="02020603050405020304" pitchFamily="18" charset="0"/>
              </a:rPr>
              <a:t>preaddressed</a:t>
            </a:r>
            <a:r>
              <a:rPr lang="en-US" dirty="0">
                <a:latin typeface="Times New Roman" panose="02020603050405020304" pitchFamily="18" charset="0"/>
                <a:cs typeface="Times New Roman" panose="02020603050405020304" pitchFamily="18" charset="0"/>
              </a:rPr>
              <a:t>, stamped envelope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10</a:t>
            </a:r>
            <a:r>
              <a:rPr lang="en-US" dirty="0">
                <a:latin typeface="Times New Roman" panose="02020603050405020304" pitchFamily="18" charset="0"/>
                <a:cs typeface="Times New Roman" panose="02020603050405020304" pitchFamily="18" charset="0"/>
              </a:rPr>
              <a:t>. An incentive, such as a small cash payment or an instant coffee sample to drink while completing the questionnaire</a:t>
            </a:r>
          </a:p>
          <a:p>
            <a:pPr algn="just" rtl="0"/>
            <a:endParaRPr lang="en-US" dirty="0"/>
          </a:p>
        </p:txBody>
      </p:sp>
    </p:spTree>
    <p:extLst>
      <p:ext uri="{BB962C8B-B14F-4D97-AF65-F5344CB8AC3E}">
        <p14:creationId xmlns:p14="http://schemas.microsoft.com/office/powerpoint/2010/main" val="19980938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192688"/>
          </a:xfrm>
        </p:spPr>
        <p:txBody>
          <a:bodyPr>
            <a:noAutofit/>
          </a:bodyPr>
          <a:lstStyle/>
          <a:p>
            <a:pPr marL="0" indent="0" algn="just" rtl="0">
              <a:buNone/>
            </a:pPr>
            <a:r>
              <a:rPr lang="en-US" sz="2800" b="1" u="sng" dirty="0">
                <a:solidFill>
                  <a:srgbClr val="FF0000"/>
                </a:solidFill>
                <a:latin typeface="Times New Roman" panose="02020603050405020304" pitchFamily="18" charset="0"/>
                <a:cs typeface="Times New Roman" panose="02020603050405020304" pitchFamily="18" charset="0"/>
              </a:rPr>
              <a:t>Advantages of Questionnaires </a:t>
            </a:r>
            <a:endParaRPr lang="en-US" sz="2800" b="1" u="sng" dirty="0" smtClean="0">
              <a:solidFill>
                <a:srgbClr val="FF0000"/>
              </a:solidFill>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Questionnaires </a:t>
            </a:r>
            <a:r>
              <a:rPr lang="en-US" sz="2800" dirty="0">
                <a:latin typeface="Times New Roman" panose="02020603050405020304" pitchFamily="18" charset="0"/>
                <a:cs typeface="Times New Roman" panose="02020603050405020304" pitchFamily="18" charset="0"/>
              </a:rPr>
              <a:t>are a quick and generally inexpensive means of obtaining data from a large number of respondents.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Testing </a:t>
            </a:r>
            <a:r>
              <a:rPr lang="en-US" sz="2800" dirty="0">
                <a:latin typeface="Times New Roman" panose="02020603050405020304" pitchFamily="18" charset="0"/>
                <a:cs typeface="Times New Roman" panose="02020603050405020304" pitchFamily="18" charset="0"/>
              </a:rPr>
              <a:t>for reliability and validity is easier than for many other research instruments.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administration of questionnaires is less time consuming than interviews or observation </a:t>
            </a:r>
            <a:r>
              <a:rPr lang="en-US" sz="2800" dirty="0" smtClean="0">
                <a:latin typeface="Times New Roman" panose="02020603050405020304" pitchFamily="18" charset="0"/>
                <a:cs typeface="Times New Roman" panose="02020603050405020304" pitchFamily="18" charset="0"/>
              </a:rPr>
              <a:t>research.</a:t>
            </a: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Data </a:t>
            </a:r>
            <a:r>
              <a:rPr lang="en-US" sz="2800" dirty="0">
                <a:latin typeface="Times New Roman" panose="02020603050405020304" pitchFamily="18" charset="0"/>
                <a:cs typeface="Times New Roman" panose="02020603050405020304" pitchFamily="18" charset="0"/>
              </a:rPr>
              <a:t>can be obtained from respondents in widespread geographical areas.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Respondents </a:t>
            </a:r>
            <a:r>
              <a:rPr lang="en-US" sz="2800" dirty="0">
                <a:latin typeface="Times New Roman" panose="02020603050405020304" pitchFamily="18" charset="0"/>
                <a:cs typeface="Times New Roman" panose="02020603050405020304" pitchFamily="18" charset="0"/>
              </a:rPr>
              <a:t>can remain anonymous.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anonymity is assured, respondents are more likely to provide honest answers. </a:t>
            </a:r>
          </a:p>
        </p:txBody>
      </p:sp>
    </p:spTree>
    <p:extLst>
      <p:ext uri="{BB962C8B-B14F-4D97-AF65-F5344CB8AC3E}">
        <p14:creationId xmlns:p14="http://schemas.microsoft.com/office/powerpoint/2010/main" val="7355465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435280" cy="6408712"/>
          </a:xfrm>
        </p:spPr>
        <p:txBody>
          <a:bodyPr>
            <a:noAutofit/>
          </a:bodyPr>
          <a:lstStyle/>
          <a:p>
            <a:pPr marL="0" indent="0" algn="just" rtl="0">
              <a:buNone/>
            </a:pPr>
            <a:r>
              <a:rPr lang="en-US" sz="2800" b="1" u="sng" dirty="0">
                <a:solidFill>
                  <a:srgbClr val="FF0000"/>
                </a:solidFill>
                <a:latin typeface="Times New Roman" panose="02020603050405020304" pitchFamily="18" charset="0"/>
                <a:cs typeface="Times New Roman" panose="02020603050405020304" pitchFamily="18" charset="0"/>
              </a:rPr>
              <a:t>Disadvantages of Questionnaires </a:t>
            </a:r>
            <a:endParaRPr lang="en-US" sz="2800" b="1" u="sng" dirty="0" smtClean="0">
              <a:solidFill>
                <a:srgbClr val="FF0000"/>
              </a:solidFill>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Mailing </a:t>
            </a:r>
            <a:r>
              <a:rPr lang="en-US" sz="2800" dirty="0">
                <a:latin typeface="Times New Roman" panose="02020603050405020304" pitchFamily="18" charset="0"/>
                <a:cs typeface="Times New Roman" panose="02020603050405020304" pitchFamily="18" charset="0"/>
              </a:rPr>
              <a:t>of questionnaires may be costly.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Response </a:t>
            </a:r>
            <a:r>
              <a:rPr lang="en-US" sz="2800" dirty="0">
                <a:latin typeface="Times New Roman" panose="02020603050405020304" pitchFamily="18" charset="0"/>
                <a:cs typeface="Times New Roman" panose="02020603050405020304" pitchFamily="18" charset="0"/>
              </a:rPr>
              <a:t>rate may be low</a:t>
            </a:r>
            <a:r>
              <a:rPr lang="en-US" sz="2800" dirty="0" smtClean="0">
                <a:latin typeface="Times New Roman" panose="02020603050405020304" pitchFamily="18" charset="0"/>
                <a:cs typeface="Times New Roman" panose="02020603050405020304" pitchFamily="18" charset="0"/>
              </a:rPr>
              <a:t>.</a:t>
            </a: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Respondents </a:t>
            </a:r>
            <a:r>
              <a:rPr lang="en-US" sz="2800" dirty="0">
                <a:latin typeface="Times New Roman" panose="02020603050405020304" pitchFamily="18" charset="0"/>
                <a:cs typeface="Times New Roman" panose="02020603050405020304" pitchFamily="18" charset="0"/>
              </a:rPr>
              <a:t>may provide socially acceptable answers.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Respondents </a:t>
            </a:r>
            <a:r>
              <a:rPr lang="en-US" sz="2800" dirty="0">
                <a:latin typeface="Times New Roman" panose="02020603050405020304" pitchFamily="18" charset="0"/>
                <a:cs typeface="Times New Roman" panose="02020603050405020304" pitchFamily="18" charset="0"/>
              </a:rPr>
              <a:t>may fail to answer some of the </a:t>
            </a:r>
            <a:r>
              <a:rPr lang="en-US" sz="2800" dirty="0" smtClean="0">
                <a:latin typeface="Times New Roman" panose="02020603050405020304" pitchFamily="18" charset="0"/>
                <a:cs typeface="Times New Roman" panose="02020603050405020304" pitchFamily="18" charset="0"/>
              </a:rPr>
              <a:t>items.</a:t>
            </a: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There </a:t>
            </a:r>
            <a:r>
              <a:rPr lang="en-US" sz="2800" dirty="0">
                <a:latin typeface="Times New Roman" panose="02020603050405020304" pitchFamily="18" charset="0"/>
                <a:cs typeface="Times New Roman" panose="02020603050405020304" pitchFamily="18" charset="0"/>
              </a:rPr>
              <a:t>is no opportunity to clarify items that may be misunderstood by respondents.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Respondents </a:t>
            </a:r>
            <a:r>
              <a:rPr lang="en-US" sz="2800" dirty="0">
                <a:latin typeface="Times New Roman" panose="02020603050405020304" pitchFamily="18" charset="0"/>
                <a:cs typeface="Times New Roman" panose="02020603050405020304" pitchFamily="18" charset="0"/>
              </a:rPr>
              <a:t>must be literate. </a:t>
            </a:r>
            <a:endParaRPr lang="en-US" sz="2800"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Respondents </a:t>
            </a:r>
            <a:r>
              <a:rPr lang="en-US" sz="2800" dirty="0">
                <a:latin typeface="Times New Roman" panose="02020603050405020304" pitchFamily="18" charset="0"/>
                <a:cs typeface="Times New Roman" panose="02020603050405020304" pitchFamily="18" charset="0"/>
              </a:rPr>
              <a:t>must have no physical disability that would deter them from completing a </a:t>
            </a:r>
            <a:r>
              <a:rPr lang="en-US" sz="2800" dirty="0" smtClean="0">
                <a:latin typeface="Times New Roman" panose="02020603050405020304" pitchFamily="18" charset="0"/>
                <a:cs typeface="Times New Roman" panose="02020603050405020304" pitchFamily="18" charset="0"/>
              </a:rPr>
              <a:t>questionnaire.</a:t>
            </a:r>
          </a:p>
          <a:p>
            <a:pPr marL="514350" indent="-514350" algn="just" rtl="0">
              <a:buAutoNum type="arabicPeriod"/>
            </a:pPr>
            <a:r>
              <a:rPr lang="en-US" sz="2800" dirty="0" smtClean="0">
                <a:latin typeface="Times New Roman" panose="02020603050405020304" pitchFamily="18" charset="0"/>
                <a:cs typeface="Times New Roman" panose="02020603050405020304" pitchFamily="18" charset="0"/>
              </a:rPr>
              <a:t>Respondents </a:t>
            </a:r>
            <a:r>
              <a:rPr lang="en-US" sz="2800" dirty="0">
                <a:latin typeface="Times New Roman" panose="02020603050405020304" pitchFamily="18" charset="0"/>
                <a:cs typeface="Times New Roman" panose="02020603050405020304" pitchFamily="18" charset="0"/>
              </a:rPr>
              <a:t>may not be representative of the population</a:t>
            </a:r>
          </a:p>
          <a:p>
            <a:pPr algn="just" rtl="0"/>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86551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445624" cy="6264696"/>
          </a:xfrm>
        </p:spPr>
        <p:txBody>
          <a:bodyPr>
            <a:noAutofit/>
          </a:bodyPr>
          <a:lstStyle/>
          <a:p>
            <a:pPr marL="0" indent="0" algn="just" rtl="0">
              <a:buNone/>
            </a:pPr>
            <a:r>
              <a:rPr lang="en-US" sz="3600" b="1" dirty="0" smtClean="0">
                <a:solidFill>
                  <a:srgbClr val="00B0F0"/>
                </a:solidFill>
                <a:latin typeface="Times New Roman" panose="02020603050405020304" pitchFamily="18" charset="0"/>
                <a:cs typeface="Times New Roman" panose="02020603050405020304" pitchFamily="18" charset="0"/>
              </a:rPr>
              <a:t>Interview </a:t>
            </a:r>
          </a:p>
          <a:p>
            <a:pPr algn="just" rtl="0">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 interview is a method of data collection in which an interviewer obtains responses from a subject in a face-to-face encounter, through a telephone call, or, today, through an Internet connection. Interviews are used to obtain factual data about people, as well as to measure their opinions, attitudes, and beliefs about certain topics. </a:t>
            </a:r>
            <a:endParaRPr lang="en-US" sz="2800" dirty="0" smtClean="0">
              <a:latin typeface="Times New Roman" panose="02020603050405020304" pitchFamily="18" charset="0"/>
              <a:cs typeface="Times New Roman" panose="02020603050405020304" pitchFamily="18" charset="0"/>
            </a:endParaRPr>
          </a:p>
          <a:p>
            <a:pPr algn="just" rtl="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Interviews are frequently used in descriptive research studies and qualitative studies. Data are recorded on an interview schedule or may be recorded.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rmAutofit fontScale="92500"/>
          </a:bodyPr>
          <a:lstStyle/>
          <a:p>
            <a:pPr algn="just" rtl="0">
              <a:buNone/>
            </a:pPr>
            <a:r>
              <a:rPr lang="en-US" b="1" u="sng" dirty="0">
                <a:solidFill>
                  <a:srgbClr val="00B0F0"/>
                </a:solidFill>
                <a:latin typeface="Times New Roman" panose="02020603050405020304" pitchFamily="18" charset="0"/>
                <a:cs typeface="Times New Roman" panose="02020603050405020304" pitchFamily="18" charset="0"/>
              </a:rPr>
              <a:t>Types of interviews</a:t>
            </a:r>
          </a:p>
          <a:p>
            <a:pPr algn="just" rtl="0">
              <a:buNone/>
            </a:pPr>
            <a:r>
              <a:rPr lang="en-US" dirty="0">
                <a:latin typeface="Times New Roman" panose="02020603050405020304" pitchFamily="18" charset="0"/>
                <a:cs typeface="Times New Roman" panose="02020603050405020304" pitchFamily="18" charset="0"/>
              </a:rPr>
              <a:t>1- unstructured interviews , the investigator is given a great deal of freedom to direct the course of interview . the investigator may start with broad opening statement like , </a:t>
            </a:r>
            <a:r>
              <a:rPr lang="en-US" dirty="0">
                <a:solidFill>
                  <a:srgbClr val="00B050"/>
                </a:solidFill>
                <a:latin typeface="Times New Roman" panose="02020603050405020304" pitchFamily="18" charset="0"/>
                <a:cs typeface="Times New Roman" panose="02020603050405020304" pitchFamily="18" charset="0"/>
              </a:rPr>
              <a:t>’Tell me what it was like for you after your husband had his heart attack</a:t>
            </a:r>
            <a:r>
              <a:rPr lang="en-US" dirty="0" smtClean="0">
                <a:solidFill>
                  <a:srgbClr val="00B050"/>
                </a:solidFill>
                <a:latin typeface="Times New Roman" panose="02020603050405020304" pitchFamily="18" charset="0"/>
                <a:cs typeface="Times New Roman" panose="02020603050405020304" pitchFamily="18" charset="0"/>
              </a:rPr>
              <a:t>’</a:t>
            </a:r>
          </a:p>
          <a:p>
            <a:pPr algn="just" rtl="0">
              <a:buNone/>
            </a:pPr>
            <a:r>
              <a:rPr lang="en-US" dirty="0" smtClean="0"/>
              <a:t>     </a:t>
            </a:r>
            <a:r>
              <a:rPr lang="en-US" dirty="0" smtClean="0">
                <a:latin typeface="Times New Roman" panose="02020603050405020304" pitchFamily="18" charset="0"/>
                <a:cs typeface="Times New Roman" panose="02020603050405020304" pitchFamily="18" charset="0"/>
              </a:rPr>
              <a:t>Depending on how the spouse responds to this opening question, further questions are formulated</a:t>
            </a:r>
            <a:r>
              <a:rPr lang="en-US" dirty="0" smtClean="0"/>
              <a:t>.</a:t>
            </a:r>
            <a:endParaRPr lang="en-US" dirty="0"/>
          </a:p>
          <a:p>
            <a:pPr algn="just" rtl="0">
              <a:buNone/>
            </a:pPr>
            <a:endParaRPr lang="en-US" dirty="0">
              <a:solidFill>
                <a:srgbClr val="00B050"/>
              </a:solidFill>
              <a:latin typeface="Times New Roman" panose="02020603050405020304" pitchFamily="18" charset="0"/>
              <a:cs typeface="Times New Roman" panose="02020603050405020304" pitchFamily="18" charset="0"/>
            </a:endParaRPr>
          </a:p>
          <a:p>
            <a:pPr algn="just" rtl="0">
              <a:buNone/>
            </a:pPr>
            <a:endParaRPr lang="en-US" dirty="0">
              <a:latin typeface="Times New Roman" panose="02020603050405020304" pitchFamily="18" charset="0"/>
              <a:cs typeface="Times New Roman" panose="02020603050405020304" pitchFamily="18" charset="0"/>
            </a:endParaRPr>
          </a:p>
          <a:p>
            <a:pPr algn="just" rtl="0">
              <a:buNone/>
            </a:pPr>
            <a:endParaRPr lang="ar-SA"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08097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03237"/>
            <a:ext cx="8229600" cy="4525963"/>
          </a:xfrm>
        </p:spPr>
        <p:txBody>
          <a:bodyPr>
            <a:noAutofit/>
          </a:bodyPr>
          <a:lstStyle/>
          <a:p>
            <a:pPr algn="just" rtl="0">
              <a:buNone/>
            </a:pPr>
            <a:r>
              <a:rPr lang="en-US" dirty="0" smtClean="0">
                <a:latin typeface="Times New Roman" panose="02020603050405020304" pitchFamily="18" charset="0"/>
                <a:cs typeface="Times New Roman" panose="02020603050405020304" pitchFamily="18" charset="0"/>
              </a:rPr>
              <a:t>2- structured interviews involve asking the same questions, in the same order, and in the same manner of all respondents in a study . structured interviews are most appropriate when straightforward factual information is desired.</a:t>
            </a:r>
          </a:p>
          <a:p>
            <a:pPr algn="just" rtl="0">
              <a:buNone/>
            </a:pPr>
            <a:r>
              <a:rPr lang="en-US" dirty="0" smtClean="0">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Interviewers must try to remain very objective during the interview and avoid unnecessary interactions with respondents</a:t>
            </a:r>
            <a:r>
              <a:rPr lang="en-US" dirty="0" smtClean="0">
                <a:latin typeface="Times New Roman" panose="02020603050405020304" pitchFamily="18" charset="0"/>
                <a:cs typeface="Times New Roman" panose="02020603050405020304" pitchFamily="18" charset="0"/>
              </a:rPr>
              <a:t>.</a:t>
            </a:r>
            <a:endParaRPr lang="ar-SA"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525963"/>
          </a:xfrm>
        </p:spPr>
        <p:txBody>
          <a:bodyPr>
            <a:normAutofit/>
          </a:bodyPr>
          <a:lstStyle/>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Five </a:t>
            </a:r>
            <a:r>
              <a:rPr lang="en-US" dirty="0">
                <a:solidFill>
                  <a:srgbClr val="FF0000"/>
                </a:solidFill>
                <a:latin typeface="Times New Roman" panose="02020603050405020304" pitchFamily="18" charset="0"/>
                <a:cs typeface="Times New Roman" panose="02020603050405020304" pitchFamily="18" charset="0"/>
              </a:rPr>
              <a:t>important questions need to be answered concerning the data-collection process: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Who </a:t>
            </a:r>
            <a:r>
              <a:rPr lang="en-US" dirty="0">
                <a:latin typeface="Times New Roman" panose="02020603050405020304" pitchFamily="18" charset="0"/>
                <a:cs typeface="Times New Roman" panose="02020603050405020304" pitchFamily="18" charset="0"/>
              </a:rPr>
              <a:t>will collect the data?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will the data be collected?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Where </a:t>
            </a:r>
            <a:r>
              <a:rPr lang="en-US" dirty="0">
                <a:latin typeface="Times New Roman" panose="02020603050405020304" pitchFamily="18" charset="0"/>
                <a:cs typeface="Times New Roman" panose="02020603050405020304" pitchFamily="18" charset="0"/>
              </a:rPr>
              <a:t>will the data be collected?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data will be collected?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How </a:t>
            </a:r>
            <a:r>
              <a:rPr lang="en-US" dirty="0">
                <a:latin typeface="Times New Roman" panose="02020603050405020304" pitchFamily="18" charset="0"/>
                <a:cs typeface="Times New Roman" panose="02020603050405020304" pitchFamily="18" charset="0"/>
              </a:rPr>
              <a:t>will the data be collected? </a:t>
            </a:r>
          </a:p>
        </p:txBody>
      </p:sp>
    </p:spTree>
    <p:extLst>
      <p:ext uri="{BB962C8B-B14F-4D97-AF65-F5344CB8AC3E}">
        <p14:creationId xmlns:p14="http://schemas.microsoft.com/office/powerpoint/2010/main" val="20018564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4525963"/>
          </a:xfrm>
        </p:spPr>
        <p:txBody>
          <a:bodyPr>
            <a:normAutofit lnSpcReduction="10000"/>
          </a:bodyPr>
          <a:lstStyle/>
          <a:p>
            <a:pPr algn="just" rtl="0">
              <a:buNone/>
            </a:pPr>
            <a:endParaRPr lang="en-US" dirty="0" smtClean="0">
              <a:latin typeface="Times New Roman" panose="02020603050405020304" pitchFamily="18" charset="0"/>
              <a:cs typeface="Times New Roman" panose="02020603050405020304" pitchFamily="18" charset="0"/>
            </a:endParaRPr>
          </a:p>
          <a:p>
            <a:pPr algn="just" rtl="0">
              <a:buNone/>
            </a:pPr>
            <a:r>
              <a:rPr lang="en-US" dirty="0" smtClean="0">
                <a:latin typeface="Times New Roman" panose="02020603050405020304" pitchFamily="18" charset="0"/>
                <a:cs typeface="Times New Roman" panose="02020603050405020304" pitchFamily="18" charset="0"/>
              </a:rPr>
              <a:t>3-Most interviews fall some where in between the structured and un structured types of interviews.</a:t>
            </a:r>
          </a:p>
          <a:p>
            <a:pPr algn="just" rtl="0">
              <a:buNone/>
            </a:pPr>
            <a:r>
              <a:rPr lang="en-US" dirty="0" smtClean="0">
                <a:latin typeface="Times New Roman" panose="02020603050405020304" pitchFamily="18" charset="0"/>
                <a:cs typeface="Times New Roman" panose="02020603050405020304" pitchFamily="18" charset="0"/>
              </a:rPr>
              <a:t>     During  semi structured interview , both closed-ended and open –ended questions are included. In this type of interview, data are gathered  that can be compared across all respondents in the study. </a:t>
            </a:r>
          </a:p>
          <a:p>
            <a:pPr algn="just" rtl="0"/>
            <a:endParaRPr lang="ar-SA" dirty="0" smtClean="0">
              <a:latin typeface="Times New Roman" panose="02020603050405020304" pitchFamily="18" charset="0"/>
              <a:cs typeface="Times New Roman" panose="02020603050405020304" pitchFamily="18" charset="0"/>
            </a:endParaRPr>
          </a:p>
          <a:p>
            <a:endParaRPr lang="ar-SA"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496944" cy="4525963"/>
          </a:xfrm>
        </p:spPr>
        <p:txBody>
          <a:bodyPr>
            <a:noAutofit/>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Timing and Setting for Interviews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Choosing </a:t>
            </a:r>
            <a:r>
              <a:rPr lang="en-US" sz="2800" dirty="0">
                <a:latin typeface="Times New Roman" panose="02020603050405020304" pitchFamily="18" charset="0"/>
                <a:cs typeface="Times New Roman" panose="02020603050405020304" pitchFamily="18" charset="0"/>
              </a:rPr>
              <a:t>the most appropriate time for conducting an interview can present a real challenge. If home interviews are conducted, the interviewer should try to determine when respondents would be at home. </a:t>
            </a: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hospitalized patients are to be interviewed, the nurse researcher should become familiar with hospital routines and procedures to determine the most convenient times for interviews. Routines to be considered are patient care activities, visiting hours, and physicians’ rounds.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solidFill>
                  <a:srgbClr val="00B0F0"/>
                </a:solidFill>
                <a:latin typeface="Times New Roman" panose="02020603050405020304" pitchFamily="18" charset="0"/>
                <a:cs typeface="Times New Roman" panose="02020603050405020304" pitchFamily="18" charset="0"/>
              </a:rPr>
              <a:t>Regardless </a:t>
            </a:r>
            <a:r>
              <a:rPr lang="en-US" sz="2800" dirty="0">
                <a:solidFill>
                  <a:srgbClr val="00B0F0"/>
                </a:solidFill>
                <a:latin typeface="Times New Roman" panose="02020603050405020304" pitchFamily="18" charset="0"/>
                <a:cs typeface="Times New Roman" panose="02020603050405020304" pitchFamily="18" charset="0"/>
              </a:rPr>
              <a:t>of the setting, the interviewer should attempt to seek as much privacy as possible for the interview. The respondent and interviewer should be alone, and interruptions should be avoided. The television or radio should be turned off. </a:t>
            </a:r>
          </a:p>
        </p:txBody>
      </p:sp>
    </p:spTree>
    <p:extLst>
      <p:ext uri="{BB962C8B-B14F-4D97-AF65-F5344CB8AC3E}">
        <p14:creationId xmlns:p14="http://schemas.microsoft.com/office/powerpoint/2010/main" val="12345479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832648"/>
          </a:xfrm>
        </p:spPr>
        <p:txBody>
          <a:bodyPr>
            <a:noAutofit/>
          </a:bodyPr>
          <a:lstStyle/>
          <a:p>
            <a:pPr marL="0" indent="0" algn="just" rtl="0">
              <a:buNone/>
            </a:pPr>
            <a:r>
              <a:rPr lang="en-US" sz="3600" dirty="0">
                <a:solidFill>
                  <a:srgbClr val="FF0000"/>
                </a:solidFill>
                <a:latin typeface="Times New Roman" panose="02020603050405020304" pitchFamily="18" charset="0"/>
                <a:cs typeface="Times New Roman" panose="02020603050405020304" pitchFamily="18" charset="0"/>
              </a:rPr>
              <a:t>Interviewer Guidelines </a:t>
            </a:r>
            <a:endParaRPr lang="en-US" sz="3600"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Although </a:t>
            </a:r>
            <a:r>
              <a:rPr lang="en-US" sz="2800" dirty="0">
                <a:latin typeface="Times New Roman" panose="02020603050405020304" pitchFamily="18" charset="0"/>
                <a:cs typeface="Times New Roman" panose="02020603050405020304" pitchFamily="18" charset="0"/>
              </a:rPr>
              <a:t>each interview is unique, some guidelines are presented here that can be followed in most circumstances. The guidelines will be presented in three phases: </a:t>
            </a:r>
            <a:r>
              <a:rPr lang="en-US" sz="2800" dirty="0" smtClean="0">
                <a:solidFill>
                  <a:srgbClr val="0070C0"/>
                </a:solidFill>
                <a:latin typeface="Times New Roman" panose="02020603050405020304" pitchFamily="18" charset="0"/>
                <a:cs typeface="Times New Roman" panose="02020603050405020304" pitchFamily="18" charset="0"/>
              </a:rPr>
              <a:t>before </a:t>
            </a:r>
            <a:r>
              <a:rPr lang="en-US" sz="2800" dirty="0">
                <a:solidFill>
                  <a:srgbClr val="0070C0"/>
                </a:solidFill>
                <a:latin typeface="Times New Roman" panose="02020603050405020304" pitchFamily="18" charset="0"/>
                <a:cs typeface="Times New Roman" panose="02020603050405020304" pitchFamily="18" charset="0"/>
              </a:rPr>
              <a:t>the interview, during the interview, and after the interview</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Before </a:t>
            </a:r>
            <a:r>
              <a:rPr lang="en-US" sz="2800" dirty="0">
                <a:latin typeface="Times New Roman" panose="02020603050405020304" pitchFamily="18" charset="0"/>
                <a:cs typeface="Times New Roman" panose="02020603050405020304" pitchFamily="18" charset="0"/>
              </a:rPr>
              <a:t>the interview is conducted, the interviewer should introduce herself or himself to the potential participants.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purpose of the study should be explained. Potential participants should be told how they were chosen and how the information will be used. Each person should be told how long the interview will last.</a:t>
            </a:r>
          </a:p>
        </p:txBody>
      </p:sp>
    </p:spTree>
    <p:extLst>
      <p:ext uri="{BB962C8B-B14F-4D97-AF65-F5344CB8AC3E}">
        <p14:creationId xmlns:p14="http://schemas.microsoft.com/office/powerpoint/2010/main" val="30596975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616624"/>
          </a:xfrm>
        </p:spPr>
        <p:txBody>
          <a:bodyPr>
            <a:noAutofit/>
          </a:bodyPr>
          <a:lstStyle/>
          <a:p>
            <a:pPr marL="0" indent="0" algn="just" rtl="0">
              <a:buNone/>
            </a:pPr>
            <a:r>
              <a:rPr lang="en-US" sz="2800" dirty="0">
                <a:latin typeface="Times New Roman" panose="02020603050405020304" pitchFamily="18" charset="0"/>
                <a:cs typeface="Times New Roman" panose="02020603050405020304" pitchFamily="18" charset="0"/>
              </a:rPr>
              <a:t>Once the person has agreed to the interview, the interviewer should ensure a comfortable interview atmosphere. Participants should be seated in a comfortable position or lying down, as in some hospital interviews. Unnecessary noises must be controlled as much as possible. The interviewer should use language that is clearly understood and should talk in a conversational tone. Participants should be informed that there are no right or wrong answers. No pressure should be applied for answers. Sensitive questions should be left until the end of the </a:t>
            </a:r>
            <a:r>
              <a:rPr lang="en-US" sz="2800" dirty="0" smtClean="0">
                <a:latin typeface="Times New Roman" panose="02020603050405020304" pitchFamily="18" charset="0"/>
                <a:cs typeface="Times New Roman" panose="02020603050405020304" pitchFamily="18" charset="0"/>
              </a:rPr>
              <a:t>interview, when rapport  may be more fully established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8524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fontScale="92500"/>
          </a:bodyPr>
          <a:lstStyle/>
          <a:p>
            <a:pPr marL="0" indent="0" algn="just" rtl="0">
              <a:buNone/>
            </a:pPr>
            <a:r>
              <a:rPr lang="en-US" dirty="0">
                <a:latin typeface="Times New Roman" panose="02020603050405020304" pitchFamily="18" charset="0"/>
                <a:cs typeface="Times New Roman" panose="02020603050405020304" pitchFamily="18" charset="0"/>
              </a:rPr>
              <a:t>After the interview has concluded, participants should be asked if they have any questions. Further explanations of the study may be made at this time. </a:t>
            </a:r>
            <a:r>
              <a:rPr lang="en-US" dirty="0" smtClean="0">
                <a:latin typeface="Times New Roman" panose="02020603050405020304" pitchFamily="18" charset="0"/>
                <a:cs typeface="Times New Roman" panose="02020603050405020304" pitchFamily="18" charset="0"/>
              </a:rPr>
              <a:t>That people should </a:t>
            </a:r>
            <a:r>
              <a:rPr lang="en-US" dirty="0">
                <a:latin typeface="Times New Roman" panose="02020603050405020304" pitchFamily="18" charset="0"/>
                <a:cs typeface="Times New Roman" panose="02020603050405020304" pitchFamily="18" charset="0"/>
              </a:rPr>
              <a:t>be thanked for their participation in the study. In some studies, compensation may be provided. Anytime compensation is provided, the possibility of biased data must be considered.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Finally</a:t>
            </a:r>
            <a:r>
              <a:rPr lang="en-US" dirty="0">
                <a:latin typeface="Times New Roman" panose="02020603050405020304" pitchFamily="18" charset="0"/>
                <a:cs typeface="Times New Roman" panose="02020603050405020304" pitchFamily="18" charset="0"/>
              </a:rPr>
              <a:t>, the interviewer should indicate how study participants may obtain the results of the study.</a:t>
            </a:r>
          </a:p>
        </p:txBody>
      </p:sp>
    </p:spTree>
    <p:extLst>
      <p:ext uri="{BB962C8B-B14F-4D97-AF65-F5344CB8AC3E}">
        <p14:creationId xmlns:p14="http://schemas.microsoft.com/office/powerpoint/2010/main" val="31703598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08720"/>
            <a:ext cx="8229600" cy="5256584"/>
          </a:xfrm>
        </p:spPr>
        <p:txBody>
          <a:bodyPr>
            <a:normAutofit/>
          </a:bodyPr>
          <a:lstStyle/>
          <a:p>
            <a:pPr marL="0" indent="0" algn="just" rtl="0">
              <a:buNone/>
            </a:pPr>
            <a:r>
              <a:rPr lang="en-US" b="1" u="sng" dirty="0">
                <a:solidFill>
                  <a:srgbClr val="FF0000"/>
                </a:solidFill>
                <a:latin typeface="Times New Roman" panose="02020603050405020304" pitchFamily="18" charset="0"/>
                <a:cs typeface="Times New Roman" panose="02020603050405020304" pitchFamily="18" charset="0"/>
              </a:rPr>
              <a:t>Advantages of Interviews </a:t>
            </a:r>
            <a:endParaRPr lang="en-US" b="1" u="sng" dirty="0" smtClean="0">
              <a:solidFill>
                <a:srgbClr val="FF0000"/>
              </a:solidFill>
              <a:latin typeface="Times New Roman" panose="02020603050405020304" pitchFamily="18" charset="0"/>
              <a:cs typeface="Times New Roman" panose="02020603050405020304" pitchFamily="18" charset="0"/>
            </a:endParaRPr>
          </a:p>
          <a:p>
            <a:pPr marL="514350" indent="-514350" algn="just" rtl="0">
              <a:buAutoNum type="arabicPeriod"/>
            </a:pPr>
            <a:r>
              <a:rPr lang="en-US" dirty="0" smtClean="0">
                <a:latin typeface="Times New Roman" panose="02020603050405020304" pitchFamily="18" charset="0"/>
                <a:cs typeface="Times New Roman" panose="02020603050405020304" pitchFamily="18" charset="0"/>
              </a:rPr>
              <a:t>Responses </a:t>
            </a:r>
            <a:r>
              <a:rPr lang="en-US" dirty="0">
                <a:latin typeface="Times New Roman" panose="02020603050405020304" pitchFamily="18" charset="0"/>
                <a:cs typeface="Times New Roman" panose="02020603050405020304" pitchFamily="18" charset="0"/>
              </a:rPr>
              <a:t>can be obtained from a wide range of individuals. </a:t>
            </a:r>
            <a:endParaRPr lang="en-US"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response rate is high. </a:t>
            </a:r>
            <a:endParaRPr lang="en-US"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of the data obtained are usable. </a:t>
            </a:r>
            <a:endParaRPr lang="en-US"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dirty="0" smtClean="0">
                <a:latin typeface="Times New Roman" panose="02020603050405020304" pitchFamily="18" charset="0"/>
                <a:cs typeface="Times New Roman" panose="02020603050405020304" pitchFamily="18" charset="0"/>
              </a:rPr>
              <a:t>In-depth </a:t>
            </a:r>
            <a:r>
              <a:rPr lang="en-US" dirty="0">
                <a:latin typeface="Times New Roman" panose="02020603050405020304" pitchFamily="18" charset="0"/>
                <a:cs typeface="Times New Roman" panose="02020603050405020304" pitchFamily="18" charset="0"/>
              </a:rPr>
              <a:t>responses can be obtained. </a:t>
            </a:r>
            <a:endParaRPr lang="en-US" dirty="0" smtClean="0">
              <a:latin typeface="Times New Roman" panose="02020603050405020304" pitchFamily="18" charset="0"/>
              <a:cs typeface="Times New Roman" panose="02020603050405020304" pitchFamily="18" charset="0"/>
            </a:endParaRPr>
          </a:p>
          <a:p>
            <a:pPr marL="514350" indent="-514350" algn="just" rtl="0">
              <a:buAutoNum type="arabicPeriod"/>
            </a:pPr>
            <a:r>
              <a:rPr lang="en-US" dirty="0" smtClean="0">
                <a:latin typeface="Times New Roman" panose="02020603050405020304" pitchFamily="18" charset="0"/>
                <a:cs typeface="Times New Roman" panose="02020603050405020304" pitchFamily="18" charset="0"/>
              </a:rPr>
              <a:t>Nonverbal </a:t>
            </a:r>
            <a:r>
              <a:rPr lang="en-US" dirty="0">
                <a:latin typeface="Times New Roman" panose="02020603050405020304" pitchFamily="18" charset="0"/>
                <a:cs typeface="Times New Roman" panose="02020603050405020304" pitchFamily="18" charset="0"/>
              </a:rPr>
              <a:t>behavior and verbal mannerisms can be observed. </a:t>
            </a:r>
          </a:p>
        </p:txBody>
      </p:sp>
    </p:spTree>
    <p:extLst>
      <p:ext uri="{BB962C8B-B14F-4D97-AF65-F5344CB8AC3E}">
        <p14:creationId xmlns:p14="http://schemas.microsoft.com/office/powerpoint/2010/main" val="21046844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marL="0" indent="0" algn="just" rtl="0">
              <a:buNone/>
            </a:pPr>
            <a:r>
              <a:rPr lang="en-US" b="1" u="sng" dirty="0">
                <a:solidFill>
                  <a:srgbClr val="FF0000"/>
                </a:solidFill>
                <a:latin typeface="Times New Roman" panose="02020603050405020304" pitchFamily="18" charset="0"/>
                <a:cs typeface="Times New Roman" panose="02020603050405020304" pitchFamily="18" charset="0"/>
              </a:rPr>
              <a:t>Disadvantages of </a:t>
            </a:r>
            <a:r>
              <a:rPr lang="en-US" b="1" u="sng" dirty="0" smtClean="0">
                <a:solidFill>
                  <a:srgbClr val="FF0000"/>
                </a:solidFill>
                <a:latin typeface="Times New Roman" panose="02020603050405020304" pitchFamily="18" charset="0"/>
                <a:cs typeface="Times New Roman" panose="02020603050405020304" pitchFamily="18" charset="0"/>
              </a:rPr>
              <a:t>Interviews</a:t>
            </a:r>
          </a:p>
          <a:p>
            <a:pPr marL="0" indent="0" algn="just" rtl="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Training programs are needed for interviewers.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Interviews are time consuming and expensive.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Arrangements for interviews may be difﬁcult to make.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Respondents may provide socially acceptable responses.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Respondents may be anxious because answers are being recorded.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6</a:t>
            </a:r>
            <a:r>
              <a:rPr lang="en-US" dirty="0">
                <a:latin typeface="Times New Roman" panose="02020603050405020304" pitchFamily="18" charset="0"/>
                <a:cs typeface="Times New Roman" panose="02020603050405020304" pitchFamily="18" charset="0"/>
              </a:rPr>
              <a:t>. Respondents may be inﬂuenced by the interviewers’ characteristics.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7</a:t>
            </a:r>
            <a:r>
              <a:rPr lang="en-US" dirty="0">
                <a:latin typeface="Times New Roman" panose="02020603050405020304" pitchFamily="18" charset="0"/>
                <a:cs typeface="Times New Roman" panose="02020603050405020304" pitchFamily="18" charset="0"/>
              </a:rPr>
              <a:t>. Interviewers may misinterpret nonverbal behavior.</a:t>
            </a:r>
          </a:p>
          <a:p>
            <a:pPr marL="0" indent="0" algn="just" rtl="0">
              <a:buNone/>
            </a:pPr>
            <a:endParaRPr lang="en-US" dirty="0">
              <a:latin typeface="Times New Roman" panose="02020603050405020304" pitchFamily="18" charset="0"/>
              <a:cs typeface="Times New Roman" panose="02020603050405020304" pitchFamily="18" charset="0"/>
            </a:endParaRP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6183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2"/>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400">
                <a:latin typeface="Calibri" pitchFamily="34" charset="0"/>
              </a:rPr>
              <a:t>elmor@hotmail.com</a:t>
            </a:r>
          </a:p>
        </p:txBody>
      </p:sp>
      <p:sp>
        <p:nvSpPr>
          <p:cNvPr id="43011" name="Slide Number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fld id="{9DD33F57-772B-4D02-BA63-7A3F2F4BC46E}" type="slidenum">
              <a:rPr lang="ar-SA" sz="1400">
                <a:latin typeface="Calibri" pitchFamily="34" charset="0"/>
              </a:rPr>
              <a:pPr/>
              <a:t>57</a:t>
            </a:fld>
            <a:endParaRPr lang="en-US" sz="1400">
              <a:latin typeface="Calibri" pitchFamily="34" charset="0"/>
            </a:endParaRPr>
          </a:p>
        </p:txBody>
      </p:sp>
      <p:pic>
        <p:nvPicPr>
          <p:cNvPr id="43012" name="Picture 2" descr="k89"/>
          <p:cNvPicPr>
            <a:picLocks noGrp="1" noChangeAspect="1" noChangeArrowheads="1"/>
          </p:cNvPicPr>
          <p:nvPr>
            <p:ph sz="half" idx="4294967295"/>
          </p:nvPr>
        </p:nvPicPr>
        <p:blipFill>
          <a:blip r:embed="rId3">
            <a:lum contrast="18000"/>
          </a:blip>
          <a:srcRect b="7777"/>
          <a:stretch>
            <a:fillRect/>
          </a:stretch>
        </p:blipFill>
        <p:spPr>
          <a:xfrm>
            <a:off x="0" y="-26988"/>
            <a:ext cx="9396413" cy="6884988"/>
          </a:xfrm>
          <a:noFill/>
        </p:spPr>
      </p:pic>
      <p:pic>
        <p:nvPicPr>
          <p:cNvPr id="43013" name="Picture 4" descr="Thank you04"/>
          <p:cNvPicPr>
            <a:picLocks noGrp="1" noChangeAspect="1" noChangeArrowheads="1" noCrop="1"/>
          </p:cNvPicPr>
          <p:nvPr>
            <p:ph sz="half" idx="4294967295"/>
          </p:nvPr>
        </p:nvPicPr>
        <p:blipFill>
          <a:blip r:embed="rId4"/>
          <a:srcRect/>
          <a:stretch>
            <a:fillRect/>
          </a:stretch>
        </p:blipFill>
        <p:spPr>
          <a:xfrm>
            <a:off x="395288" y="333375"/>
            <a:ext cx="5400675" cy="2165350"/>
          </a:xfrm>
          <a:noFill/>
        </p:spPr>
      </p:pic>
    </p:spTree>
    <p:extLst>
      <p:ext uri="{BB962C8B-B14F-4D97-AF65-F5344CB8AC3E}">
        <p14:creationId xmlns:p14="http://schemas.microsoft.com/office/powerpoint/2010/main" val="3329835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192688"/>
          </a:xfrm>
        </p:spPr>
        <p:txBody>
          <a:bodyPr>
            <a:noAutofit/>
          </a:bodyPr>
          <a:lstStyle/>
          <a:p>
            <a:pPr algn="just" rtl="0"/>
            <a:r>
              <a:rPr lang="en-US" sz="2800" dirty="0">
                <a:solidFill>
                  <a:srgbClr val="FF0000"/>
                </a:solidFill>
                <a:latin typeface="Times New Roman" panose="02020603050405020304" pitchFamily="18" charset="0"/>
                <a:cs typeface="Times New Roman" panose="02020603050405020304" pitchFamily="18" charset="0"/>
              </a:rPr>
              <a:t>Who will collect the data? </a:t>
            </a:r>
            <a:r>
              <a:rPr lang="en-US" sz="2800" dirty="0">
                <a:latin typeface="Times New Roman" panose="02020603050405020304" pitchFamily="18" charset="0"/>
                <a:cs typeface="Times New Roman" panose="02020603050405020304" pitchFamily="18" charset="0"/>
              </a:rPr>
              <a:t>If the researcher is going to collect all of the data, this question is easy to answer. However, scientiﬁc investigations frequently involve a team of researchers. The decision will then need to be made about who will collect the data. Other people outside the research team may also be used in the data-collection phase; sometimes data collectors are paid for their services. </a:t>
            </a:r>
            <a:r>
              <a:rPr lang="en-US" sz="2800" dirty="0">
                <a:solidFill>
                  <a:srgbClr val="0070C0"/>
                </a:solidFill>
                <a:latin typeface="Times New Roman" panose="02020603050405020304" pitchFamily="18" charset="0"/>
                <a:cs typeface="Times New Roman" panose="02020603050405020304" pitchFamily="18" charset="0"/>
              </a:rPr>
              <a:t>Anytime more than one person is involved, assurances must be made that the data are being gathered in the same manner</a:t>
            </a:r>
            <a:r>
              <a:rPr lang="en-US" sz="2800" dirty="0">
                <a:latin typeface="Times New Roman" panose="02020603050405020304" pitchFamily="18" charset="0"/>
                <a:cs typeface="Times New Roman" panose="02020603050405020304" pitchFamily="18" charset="0"/>
              </a:rPr>
              <a:t>. Training will be needed for the data collectors, and checks should be made on the reliability of the collected data. </a:t>
            </a:r>
          </a:p>
        </p:txBody>
      </p:sp>
    </p:spTree>
    <p:extLst>
      <p:ext uri="{BB962C8B-B14F-4D97-AF65-F5344CB8AC3E}">
        <p14:creationId xmlns:p14="http://schemas.microsoft.com/office/powerpoint/2010/main" val="246269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229600" cy="4525963"/>
          </a:xfrm>
        </p:spPr>
        <p:txBody>
          <a:bodyPr>
            <a:noAutofit/>
          </a:bodyPr>
          <a:lstStyle/>
          <a:p>
            <a:pPr algn="just" rtl="0"/>
            <a:r>
              <a:rPr lang="en-US" sz="2800" dirty="0">
                <a:solidFill>
                  <a:srgbClr val="FF0000"/>
                </a:solidFill>
                <a:latin typeface="Times New Roman" panose="02020603050405020304" pitchFamily="18" charset="0"/>
                <a:cs typeface="Times New Roman" panose="02020603050405020304" pitchFamily="18" charset="0"/>
              </a:rPr>
              <a:t>When will the data be collected? </a:t>
            </a:r>
            <a:r>
              <a:rPr lang="en-US" sz="2800" dirty="0">
                <a:latin typeface="Times New Roman" panose="02020603050405020304" pitchFamily="18" charset="0"/>
                <a:cs typeface="Times New Roman" panose="02020603050405020304" pitchFamily="18" charset="0"/>
              </a:rPr>
              <a:t>The determination will need to be made about the month, day, and sometimes even the hour, for data collection. Also, how long will data collection take? Frequently, the only way to answer this question is through a trial run of the procedure by the researcher. If questionnaires will be used, they should be pretested with people similar to the potential research participants, to determine the length of time for completion of the instrument. The decision may be made to revise the instrument if it seems to take too long for completion. </a:t>
            </a:r>
          </a:p>
        </p:txBody>
      </p:sp>
    </p:spTree>
    <p:extLst>
      <p:ext uri="{BB962C8B-B14F-4D97-AF65-F5344CB8AC3E}">
        <p14:creationId xmlns:p14="http://schemas.microsoft.com/office/powerpoint/2010/main" val="345331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76664"/>
          </a:xfrm>
        </p:spPr>
        <p:txBody>
          <a:bodyPr>
            <a:noAutofit/>
          </a:bodyPr>
          <a:lstStyle/>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Where will the data be collected? </a:t>
            </a:r>
            <a:r>
              <a:rPr lang="en-US" sz="2800" dirty="0">
                <a:latin typeface="Times New Roman" panose="02020603050405020304" pitchFamily="18" charset="0"/>
                <a:cs typeface="Times New Roman" panose="02020603050405020304" pitchFamily="18" charset="0"/>
              </a:rPr>
              <a:t>The setting for data collection must be carefully determined. Optimum conditions should be sought. Having subjects ﬁll out questionnaires in the middle of the hallway while leaning up against a wall would deﬁnitely not provide the optimum setting. Sometimes it is difﬁcult to decide on the setting. If questionnaires are being used, a researcher might ask respondents to complete the questionnaire while the researcher remains in the same immediate or general area. This procedure will help ensure return of the </a:t>
            </a:r>
            <a:r>
              <a:rPr lang="en-US" sz="2800" dirty="0" smtClean="0">
                <a:latin typeface="Times New Roman" panose="02020603050405020304" pitchFamily="18" charset="0"/>
                <a:cs typeface="Times New Roman" panose="02020603050405020304" pitchFamily="18" charset="0"/>
              </a:rPr>
              <a:t>questionnaires.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996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dirty="0" smtClean="0">
                <a:latin typeface="Times New Roman" panose="02020603050405020304" pitchFamily="18" charset="0"/>
                <a:cs typeface="Times New Roman" panose="02020603050405020304" pitchFamily="18" charset="0"/>
              </a:rPr>
              <a:t>If</a:t>
            </a:r>
            <a:r>
              <a:rPr lang="en-US" dirty="0">
                <a:latin typeface="Times New Roman" panose="02020603050405020304" pitchFamily="18" charset="0"/>
                <a:cs typeface="Times New Roman" panose="02020603050405020304" pitchFamily="18" charset="0"/>
              </a:rPr>
              <a:t>, however, subjects happen to be tired or the room is too hot or too cold, the answers that are provided may not be valid. If respondents are allowed to complete the questionnaires at leisure, their answers may be more accurate.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disadvantage of using this procedure may be a reduction in the return rate of the questionnaires.</a:t>
            </a:r>
          </a:p>
          <a:p>
            <a:pPr marL="0" indent="0" algn="just" rtl="0">
              <a:buNone/>
            </a:pPr>
            <a:endParaRPr lang="en-US" dirty="0"/>
          </a:p>
        </p:txBody>
      </p:sp>
    </p:spTree>
    <p:extLst>
      <p:ext uri="{BB962C8B-B14F-4D97-AF65-F5344CB8AC3E}">
        <p14:creationId xmlns:p14="http://schemas.microsoft.com/office/powerpoint/2010/main" val="27904854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7469</TotalTime>
  <Words>3970</Words>
  <Application>Microsoft Office PowerPoint</Application>
  <PresentationFormat>عرض على الشاشة (3:4)‏</PresentationFormat>
  <Paragraphs>208</Paragraphs>
  <Slides>57</Slides>
  <Notes>1</Notes>
  <HiddenSlides>0</HiddenSlides>
  <MMClips>0</MMClips>
  <ScaleCrop>false</ScaleCrop>
  <HeadingPairs>
    <vt:vector size="4" baseType="variant">
      <vt:variant>
        <vt:lpstr>نسق</vt:lpstr>
      </vt:variant>
      <vt:variant>
        <vt:i4>1</vt:i4>
      </vt:variant>
      <vt:variant>
        <vt:lpstr>عناوين الشرائح</vt:lpstr>
      </vt:variant>
      <vt:variant>
        <vt:i4>57</vt:i4>
      </vt:variant>
    </vt:vector>
  </HeadingPairs>
  <TitlesOfParts>
    <vt:vector size="58" baseType="lpstr">
      <vt:lpstr>سمة Office</vt:lpstr>
      <vt:lpstr>  Measurement Data collection  Unit 7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Hisham</cp:lastModifiedBy>
  <cp:revision>268</cp:revision>
  <dcterms:created xsi:type="dcterms:W3CDTF">2015-06-26T07:22:28Z</dcterms:created>
  <dcterms:modified xsi:type="dcterms:W3CDTF">2022-01-10T07:04:23Z</dcterms:modified>
</cp:coreProperties>
</file>